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04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293500-6FBA-FC47-BADB-FB83E0DAE5F0}" type="datetimeFigureOut">
              <a:rPr lang="de-DE"/>
              <a:t>20.12.2024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D966E4-6BAC-D34B-966C-361186D784D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DF67002-9EC5-0806-2E70-015A52D4F519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FE94B3-67FF-15AD-EC49-0BC367396FF3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7427E1-B8C7-DC90-8456-9C3C8669FD7F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F04372-9304-1C38-DAA8-78DF075143FB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53A2C6-9199-C348-3628-2C071AC2380B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485E4A-B9BC-0EB0-E46D-0966633F63CC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531643-47E5-B374-BAE3-D5CD14D06917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3E4FBF-149E-AF94-EE5B-A3F2F0571BA6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907862-43A7-EB92-844E-5A7FE30D4D54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22006F-AF1D-C694-FABF-E226FC68DE0D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6101582-70B0-4034-600F-D69A47DD2689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B9AB62-F4A3-B848-4CAF-37B4E646B0C0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78B50B-9B53-47D8-C689-387433249FDF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FB2BB97-48CD-EA26-DD68-31870EF8A86B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7D8904-78D1-5EE3-B8EA-10DB3D4516F6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70327E-A779-F72B-C47C-AD920D25796F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503215D-B178-2DF4-BEDE-1B79A4DBCB0A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8E8E5D6-CFEF-79AE-B4CF-F779F656A74B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6E498F-1F55-B882-C73C-FC137F4247E2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65C800-4EE5-B24F-2767-F2D48A7C156D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80C8AB-14D3-0E48-8D60-80CA0B15F1EC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6F6CC4-19CA-9D09-107E-738E9EB79B6C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F20F82-0ABA-0B5F-B199-CD532B0F3FE8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rcRect l="3939" t="18919" r="3771" b="29073"/>
          <a:stretch/>
        </p:blipFill>
        <p:spPr bwMode="auto">
          <a:xfrm>
            <a:off x="74561" y="-1"/>
            <a:ext cx="12169934" cy="6858001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 bwMode="auto">
          <a:xfrm>
            <a:off x="74561" y="0"/>
            <a:ext cx="12169934" cy="6858001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4555459" y="-3"/>
            <a:ext cx="7701227" cy="6858004"/>
          </a:xfrm>
          <a:prstGeom prst="rect">
            <a:avLst/>
          </a:prstGeom>
          <a:solidFill>
            <a:schemeClr val="tx1">
              <a:lumMod val="75000"/>
              <a:lumOff val="2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 hasCustomPrompt="1"/>
          </p:nvPr>
        </p:nvSpPr>
        <p:spPr bwMode="auto">
          <a:xfrm>
            <a:off x="5252574" y="2084502"/>
            <a:ext cx="6723857" cy="3711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Conference / Veranstaltung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 hasCustomPrompt="1"/>
          </p:nvPr>
        </p:nvSpPr>
        <p:spPr bwMode="auto">
          <a:xfrm>
            <a:off x="5252574" y="2895780"/>
            <a:ext cx="6723857" cy="10664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 b="1"/>
              <a:t>Titel der Präsentation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auto">
          <a:xfrm>
            <a:off x="5252574" y="4572000"/>
            <a:ext cx="6723856" cy="5032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Autoren/Dozenten</a:t>
            </a:r>
            <a:endParaRPr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6316995" y="5242409"/>
            <a:ext cx="4595018" cy="414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Datum</a:t>
            </a:r>
            <a:endParaRPr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92322" y="202481"/>
            <a:ext cx="1839383" cy="660516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 bwMode="auto">
          <a:xfrm>
            <a:off x="74561" y="-3"/>
            <a:ext cx="4470400" cy="685800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-178710" y="1572976"/>
            <a:ext cx="4995322" cy="3294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-Layout ohne Tabel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rcRect l="3234" t="20412" r="3293" b="26623"/>
          <a:stretch/>
        </p:blipFill>
        <p:spPr bwMode="auto">
          <a:xfrm>
            <a:off x="68580" y="0"/>
            <a:ext cx="12103099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auto">
          <a:xfrm>
            <a:off x="66040" y="-1587"/>
            <a:ext cx="12125960" cy="6861176"/>
          </a:xfrm>
          <a:prstGeom prst="rect">
            <a:avLst/>
          </a:prstGeom>
          <a:solidFill>
            <a:schemeClr val="tx1">
              <a:lumMod val="75000"/>
              <a:lumOff val="2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/>
          </p:nvPr>
        </p:nvSpPr>
        <p:spPr bwMode="auto">
          <a:xfrm>
            <a:off x="267505" y="941388"/>
            <a:ext cx="3844925" cy="5795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0" b="1">
                <a:solidFill>
                  <a:srgbClr val="E73F0C"/>
                </a:solidFill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6900327" y="897315"/>
            <a:ext cx="1087225" cy="0"/>
          </a:xfrm>
          <a:prstGeom prst="line">
            <a:avLst/>
          </a:prstGeom>
          <a:noFill/>
          <a:ln w="50800">
            <a:solidFill>
              <a:srgbClr val="E73F0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6824128" y="265091"/>
            <a:ext cx="3455024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de-DE" sz="3200" b="0">
                <a:solidFill>
                  <a:schemeClr val="bg1"/>
                </a:solidFill>
                <a:latin typeface="Arial"/>
                <a:cs typeface="Arial"/>
              </a:rPr>
              <a:t>Agenda</a:t>
            </a:r>
            <a:endParaRPr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7519047" y="1145268"/>
            <a:ext cx="4399038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Chapter 1</a:t>
            </a:r>
            <a:endParaRPr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505320" y="1866726"/>
            <a:ext cx="4412765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Chapter 2</a:t>
            </a:r>
            <a:endParaRPr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516507" y="2571213"/>
            <a:ext cx="4401578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Chapter 3</a:t>
            </a:r>
            <a:endParaRPr/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7516507" y="3275699"/>
            <a:ext cx="4401578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Chapter 4</a:t>
            </a:r>
            <a:endParaRPr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516507" y="3984551"/>
            <a:ext cx="4401578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Chapter 5</a:t>
            </a:r>
            <a:endParaRPr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512054" y="4691662"/>
            <a:ext cx="4406031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Chapter 6</a:t>
            </a:r>
            <a:endParaRPr/>
          </a:p>
        </p:txBody>
      </p:sp>
      <p:sp>
        <p:nvSpPr>
          <p:cNvPr id="14" name="Textplatzhalter 1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505320" y="5403594"/>
            <a:ext cx="4412765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Chapter 7</a:t>
            </a:r>
            <a:endParaRPr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934007" y="1147161"/>
            <a:ext cx="582500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Nr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927015" y="1861722"/>
            <a:ext cx="582500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Nr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927015" y="2570212"/>
            <a:ext cx="582500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Nr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6927015" y="3275699"/>
            <a:ext cx="582500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Nr</a:t>
            </a:r>
          </a:p>
        </p:txBody>
      </p:sp>
      <p:sp>
        <p:nvSpPr>
          <p:cNvPr id="21" name="Textplatzhalter 1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27015" y="3981188"/>
            <a:ext cx="582500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Nr</a:t>
            </a:r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6927014" y="4694478"/>
            <a:ext cx="582500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Nr</a:t>
            </a:r>
          </a:p>
        </p:txBody>
      </p:sp>
      <p:sp>
        <p:nvSpPr>
          <p:cNvPr id="23" name="Textplatzhalter 1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922820" y="5403594"/>
            <a:ext cx="582500" cy="6807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Nr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-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85938" y="6302013"/>
            <a:ext cx="8972748" cy="244682"/>
          </a:xfrm>
          <a:prstGeom prst="rect">
            <a:avLst/>
          </a:prstGeom>
        </p:spPr>
        <p:txBody>
          <a:bodyPr wrap="square" lIns="90000" anchor="b">
            <a:sp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Quellen:</a:t>
            </a:r>
            <a:endParaRPr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5"/>
          </p:nvPr>
        </p:nvSpPr>
        <p:spPr bwMode="auto">
          <a:xfrm>
            <a:off x="388213" y="1321904"/>
            <a:ext cx="11613286" cy="4657898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58686" y="308113"/>
            <a:ext cx="1242812" cy="44629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1785938" y="6549887"/>
            <a:ext cx="7392896" cy="258901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© Univ.-Prof. Dr. Christoph Burmann, markstones Institute of Marketing, Branding &amp; Technology, www.markstones.de</a:t>
            </a:r>
            <a:endParaRPr/>
          </a:p>
        </p:txBody>
      </p:sp>
      <p:sp>
        <p:nvSpPr>
          <p:cNvPr id="8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383866" y="279851"/>
            <a:ext cx="10240591" cy="680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388214" y="1124705"/>
            <a:ext cx="11613285" cy="0"/>
          </a:xfrm>
          <a:prstGeom prst="line">
            <a:avLst/>
          </a:prstGeom>
          <a:noFill/>
          <a:ln w="15875">
            <a:solidFill>
              <a:srgbClr val="E73F0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1207261" y="6241791"/>
            <a:ext cx="794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C9E0D6-3269-475E-8D88-A638CE0DFEC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157655" y="6018835"/>
            <a:ext cx="1762585" cy="839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Bild 7"/>
          <p:cNvPicPr>
            <a:picLocks noChangeAspect="1" noChangeArrowheads="1"/>
          </p:cNvPicPr>
          <p:nvPr userDrawn="1"/>
        </p:nvPicPr>
        <p:blipFill>
          <a:blip r:embed="rId2"/>
          <a:srcRect b="5543"/>
          <a:stretch/>
        </p:blipFill>
        <p:spPr bwMode="auto">
          <a:xfrm>
            <a:off x="157655" y="1115539"/>
            <a:ext cx="6196806" cy="3863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 bwMode="auto">
          <a:xfrm>
            <a:off x="7421023" y="2429667"/>
            <a:ext cx="3704415" cy="3028959"/>
          </a:xfrm>
          <a:prstGeom prst="rect">
            <a:avLst/>
          </a:prstGeom>
        </p:spPr>
        <p:txBody>
          <a:bodyPr/>
          <a:lstStyle>
            <a:lvl1pPr marL="0" marR="0" indent="0" algn="l" defTabSz="9144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73F0C"/>
              </a:buClr>
              <a:buSzTx/>
              <a:buFontTx/>
              <a:buNone/>
              <a:defRPr sz="2000" b="0"/>
            </a:lvl1pPr>
          </a:lstStyle>
          <a:p>
            <a:pPr>
              <a:defRPr/>
            </a:pPr>
            <a:r>
              <a:rPr lang="de-DE"/>
              <a:t>Kontaktdaten</a:t>
            </a:r>
            <a:endParaRPr/>
          </a:p>
        </p:txBody>
      </p:sp>
      <p:sp>
        <p:nvSpPr>
          <p:cNvPr id="6" name="Textfeld 5"/>
          <p:cNvSpPr txBox="1"/>
          <p:nvPr userDrawn="1"/>
        </p:nvSpPr>
        <p:spPr bwMode="auto">
          <a:xfrm>
            <a:off x="7421023" y="1925961"/>
            <a:ext cx="3704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de-DE" sz="2000" b="1">
                <a:latin typeface="Arial"/>
                <a:cs typeface="Arial"/>
              </a:rPr>
              <a:t>Universität Bremen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63675"/>
            <a:ext cx="10515600" cy="4297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Prof. Dr. Kristina Klein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010B3B-EDEF-F247-9795-6A9D97EC4BE2}" type="slidenum">
              <a:rPr lang="de-DE" sz="1400" b="0" i="0" u="none" strike="noStrike" cap="none" spc="0">
                <a:ln>
                  <a:noFill/>
                </a:ln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rPr>
              <a:t>‹Nr.›</a:t>
            </a:fld>
            <a:endParaRPr lang="de-DE" sz="1400" b="0" i="0" u="none" strike="noStrike" cap="none" spc="0">
              <a:ln>
                <a:noFill/>
              </a:ln>
              <a:solidFill>
                <a:srgbClr val="000000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85938" y="6059491"/>
            <a:ext cx="9567862" cy="304800"/>
          </a:xfrm>
        </p:spPr>
        <p:txBody>
          <a:bodyPr anchor="ctr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3F0C"/>
              </a:buClr>
              <a:buSzTx/>
              <a:buFontTx/>
              <a:buNone/>
              <a:defRPr sz="1200"/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3F0C"/>
              </a:buClr>
              <a:buSzTx/>
              <a:buFontTx/>
              <a:buNone/>
              <a:defRPr/>
            </a:pPr>
            <a:r>
              <a:rPr lang="de-DE"/>
              <a:t>Quellen:</a:t>
            </a:r>
            <a:endParaRPr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765902" y="170633"/>
            <a:ext cx="10515600" cy="8174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folie-Marksto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160338" y="0"/>
            <a:ext cx="11871325" cy="1233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0" y="5653088"/>
            <a:ext cx="11872913" cy="1233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Bild 7"/>
          <p:cNvPicPr>
            <a:picLocks noChangeAspect="1" noChangeArrowheads="1"/>
          </p:cNvPicPr>
          <p:nvPr/>
        </p:nvPicPr>
        <p:blipFill>
          <a:blip r:embed="rId2"/>
          <a:srcRect b="5543"/>
          <a:stretch/>
        </p:blipFill>
        <p:spPr bwMode="auto">
          <a:xfrm>
            <a:off x="57468" y="95116"/>
            <a:ext cx="5510212" cy="34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auto">
          <a:xfrm>
            <a:off x="585788" y="5066913"/>
            <a:ext cx="11273630" cy="414337"/>
          </a:xfrm>
        </p:spPr>
        <p:txBody>
          <a:bodyPr/>
          <a:lstStyle>
            <a:lvl1pPr marL="0" indent="0" algn="ctr">
              <a:buNone/>
              <a:defRPr>
                <a:solidFill>
                  <a:srgbClr val="565656"/>
                </a:solidFill>
              </a:defRPr>
            </a:lvl1pPr>
          </a:lstStyle>
          <a:p>
            <a:pPr lvl="0">
              <a:defRPr/>
            </a:pPr>
            <a:r>
              <a:rPr lang="de-DE"/>
              <a:t>Autoren/Dozenten</a:t>
            </a:r>
            <a:endParaRPr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585788" y="5567381"/>
            <a:ext cx="11273630" cy="41433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65656"/>
                </a:solidFill>
              </a:defRPr>
            </a:lvl1pPr>
          </a:lstStyle>
          <a:p>
            <a:pPr lvl="0">
              <a:defRPr/>
            </a:pPr>
            <a:r>
              <a:rPr lang="de-DE"/>
              <a:t>Datum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 hasCustomPrompt="1"/>
          </p:nvPr>
        </p:nvSpPr>
        <p:spPr bwMode="auto">
          <a:xfrm>
            <a:off x="585788" y="4068802"/>
            <a:ext cx="11287125" cy="893763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565656"/>
                </a:solidFill>
              </a:defRPr>
            </a:lvl1pPr>
          </a:lstStyle>
          <a:p>
            <a:pPr lvl="0">
              <a:defRPr/>
            </a:pPr>
            <a:r>
              <a:rPr lang="de-DE" b="1"/>
              <a:t>Titel der Präsentation</a:t>
            </a:r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 hasCustomPrompt="1"/>
          </p:nvPr>
        </p:nvSpPr>
        <p:spPr bwMode="auto">
          <a:xfrm>
            <a:off x="572293" y="3527106"/>
            <a:ext cx="11287125" cy="371149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rgbClr val="565656"/>
                </a:solidFill>
              </a:defRPr>
            </a:lvl1pPr>
          </a:lstStyle>
          <a:p>
            <a:pPr>
              <a:defRPr/>
            </a:pPr>
            <a:r>
              <a:rPr lang="de-DE"/>
              <a:t>Conference / Veranstaltung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3450939"/>
            <a:ext cx="12192000" cy="533023"/>
          </a:xfrm>
          <a:prstGeom prst="rect">
            <a:avLst/>
          </a:prstGeom>
          <a:solidFill>
            <a:schemeClr val="accent1">
              <a:alpha val="319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Grafik 14"/>
          <p:cNvPicPr>
            <a:picLocks noChangeAspect="1" noChangeArrowheads="1"/>
          </p:cNvPicPr>
          <p:nvPr userDrawn="1"/>
        </p:nvPicPr>
        <p:blipFill>
          <a:blip r:embed="rId3"/>
          <a:srcRect t="26360" b="11387"/>
          <a:stretch/>
        </p:blipFill>
        <p:spPr bwMode="auto">
          <a:xfrm>
            <a:off x="5827647" y="674914"/>
            <a:ext cx="6369139" cy="27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410789"/>
            <a:ext cx="5181600" cy="425848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410789"/>
            <a:ext cx="5181600" cy="425848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0FD5DCE-121B-AE49-85AC-ED4209D3CA44}" type="slidenum">
              <a:rPr lang="de-DE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85938" y="6059354"/>
            <a:ext cx="9567862" cy="30480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>
              <a:defRPr/>
            </a:pPr>
            <a:r>
              <a:rPr lang="de-DE"/>
              <a:t>Quellen:</a:t>
            </a:r>
            <a:endParaRPr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765902" y="170633"/>
            <a:ext cx="10515600" cy="8174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Bild 2" descr="Markstones Logo-RZ4.jpg"/>
          <p:cNvPicPr>
            <a:picLocks noChangeAspect="1" noChangeArrowheads="1"/>
          </p:cNvPicPr>
          <p:nvPr/>
        </p:nvPicPr>
        <p:blipFill>
          <a:blip r:embed="rId9"/>
          <a:srcRect t="7081" b="30473"/>
          <a:stretch/>
        </p:blipFill>
        <p:spPr bwMode="auto">
          <a:xfrm>
            <a:off x="103255" y="6086660"/>
            <a:ext cx="1652451" cy="680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383866" y="279851"/>
            <a:ext cx="11344305" cy="680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3" name="Rechteck 12"/>
          <p:cNvSpPr/>
          <p:nvPr userDrawn="1"/>
        </p:nvSpPr>
        <p:spPr bwMode="auto">
          <a:xfrm flipH="1">
            <a:off x="-1" y="3438939"/>
            <a:ext cx="73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 bwMode="auto">
          <a:xfrm>
            <a:off x="1785938" y="6549887"/>
            <a:ext cx="7392896" cy="25890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© Univ.-Prof. Dr. Christoph Burmann, markstones Institute of Marketing, Branding &amp; Technology, www.markstones.de</a:t>
            </a:r>
          </a:p>
        </p:txBody>
      </p:sp>
      <p:sp>
        <p:nvSpPr>
          <p:cNvPr id="8" name="Rechteck 7"/>
          <p:cNvSpPr/>
          <p:nvPr userDrawn="1"/>
        </p:nvSpPr>
        <p:spPr bwMode="auto">
          <a:xfrm flipH="1">
            <a:off x="-2" y="0"/>
            <a:ext cx="73025" cy="34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1043141" y="6250846"/>
            <a:ext cx="794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7C9E0D6-3269-475E-8D88-A638CE0DFECE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buFont typeface="Arial"/>
        <a:defRPr sz="2000" b="0" i="0">
          <a:solidFill>
            <a:schemeClr val="tx1"/>
          </a:solidFill>
          <a:latin typeface="+mj-lt"/>
          <a:ea typeface="+mj-ea"/>
          <a:cs typeface="Arial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buFont typeface="Arial"/>
        <a:defRPr sz="3200">
          <a:solidFill>
            <a:schemeClr val="tx1"/>
          </a:solidFill>
          <a:latin typeface="Arial"/>
          <a:cs typeface="Arial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buFont typeface="Arial"/>
        <a:defRPr sz="3200">
          <a:solidFill>
            <a:schemeClr val="tx1"/>
          </a:solidFill>
          <a:latin typeface="Arial"/>
          <a:cs typeface="Arial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buFont typeface="Arial"/>
        <a:defRPr sz="3200">
          <a:solidFill>
            <a:schemeClr val="tx1"/>
          </a:solidFill>
          <a:latin typeface="Arial"/>
          <a:cs typeface="Arial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buFont typeface="Arial"/>
        <a:defRPr sz="3200">
          <a:solidFill>
            <a:schemeClr val="tx1"/>
          </a:solidFill>
          <a:latin typeface="Arial"/>
          <a:cs typeface="Arial"/>
        </a:defRPr>
      </a:lvl5pPr>
      <a:lvl6pPr marL="457200" algn="l">
        <a:lnSpc>
          <a:spcPct val="90000"/>
        </a:lnSpc>
        <a:spcBef>
          <a:spcPts val="0"/>
        </a:spcBef>
        <a:spcAft>
          <a:spcPts val="0"/>
        </a:spcAft>
        <a:buFont typeface="Arial"/>
        <a:defRPr sz="3200">
          <a:solidFill>
            <a:schemeClr val="tx1"/>
          </a:solidFill>
          <a:latin typeface="Arial"/>
          <a:cs typeface="Arial"/>
        </a:defRPr>
      </a:lvl6pPr>
      <a:lvl7pPr marL="914400" algn="l">
        <a:lnSpc>
          <a:spcPct val="90000"/>
        </a:lnSpc>
        <a:spcBef>
          <a:spcPts val="0"/>
        </a:spcBef>
        <a:spcAft>
          <a:spcPts val="0"/>
        </a:spcAft>
        <a:buFont typeface="Arial"/>
        <a:defRPr sz="3200">
          <a:solidFill>
            <a:schemeClr val="tx1"/>
          </a:solidFill>
          <a:latin typeface="Arial"/>
          <a:cs typeface="Arial"/>
        </a:defRPr>
      </a:lvl7pPr>
      <a:lvl8pPr marL="1371600" algn="l">
        <a:lnSpc>
          <a:spcPct val="90000"/>
        </a:lnSpc>
        <a:spcBef>
          <a:spcPts val="0"/>
        </a:spcBef>
        <a:spcAft>
          <a:spcPts val="0"/>
        </a:spcAft>
        <a:buFont typeface="Arial"/>
        <a:defRPr sz="3200">
          <a:solidFill>
            <a:schemeClr val="tx1"/>
          </a:solidFill>
          <a:latin typeface="Arial"/>
          <a:cs typeface="Arial"/>
        </a:defRPr>
      </a:lvl8pPr>
      <a:lvl9pPr marL="1828800" algn="l">
        <a:lnSpc>
          <a:spcPct val="90000"/>
        </a:lnSpc>
        <a:spcBef>
          <a:spcPts val="0"/>
        </a:spcBef>
        <a:spcAft>
          <a:spcPts val="0"/>
        </a:spcAft>
        <a:buFont typeface="Arial"/>
        <a:defRPr sz="3200">
          <a:solidFill>
            <a:schemeClr val="tx1"/>
          </a:solidFill>
          <a:latin typeface="Arial"/>
          <a:cs typeface="Arial"/>
        </a:defRPr>
      </a:lvl9pPr>
    </p:titleStyle>
    <p:bodyStyle>
      <a:lvl1pPr marL="228600" indent="-228600" algn="l">
        <a:lnSpc>
          <a:spcPct val="90000"/>
        </a:lnSpc>
        <a:spcBef>
          <a:spcPts val="1000"/>
        </a:spcBef>
        <a:spcAft>
          <a:spcPts val="0"/>
        </a:spcAft>
        <a:buClr>
          <a:srgbClr val="E73F0C"/>
        </a:buClr>
        <a:buBlip>
          <a:blip r:embed="rId10"/>
        </a:buBlip>
        <a:defRPr sz="1800" b="0" i="0">
          <a:solidFill>
            <a:schemeClr val="tx1"/>
          </a:solidFill>
          <a:latin typeface="+mn-lt"/>
          <a:ea typeface="+mn-ea"/>
          <a:cs typeface="Arial"/>
        </a:defRPr>
      </a:lvl1pPr>
      <a:lvl2pPr marL="685800" indent="-228600" algn="l">
        <a:lnSpc>
          <a:spcPct val="90000"/>
        </a:lnSpc>
        <a:spcBef>
          <a:spcPts val="500"/>
        </a:spcBef>
        <a:spcAft>
          <a:spcPts val="0"/>
        </a:spcAft>
        <a:buClr>
          <a:srgbClr val="E73F0C"/>
        </a:buClr>
        <a:buFont typeface="Arial"/>
        <a:buChar char="•"/>
        <a:defRPr sz="1800" b="0" i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>
        <a:lnSpc>
          <a:spcPct val="90000"/>
        </a:lnSpc>
        <a:spcBef>
          <a:spcPts val="500"/>
        </a:spcBef>
        <a:spcAft>
          <a:spcPts val="0"/>
        </a:spcAft>
        <a:buClr>
          <a:srgbClr val="E73F0C"/>
        </a:buClr>
        <a:buFont typeface="Arial"/>
        <a:buChar char="•"/>
        <a:defRPr sz="1800" b="0" i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>
        <a:lnSpc>
          <a:spcPct val="90000"/>
        </a:lnSpc>
        <a:spcBef>
          <a:spcPts val="500"/>
        </a:spcBef>
        <a:spcAft>
          <a:spcPts val="0"/>
        </a:spcAft>
        <a:buClr>
          <a:srgbClr val="E73F0C"/>
        </a:buClr>
        <a:buFont typeface="Arial"/>
        <a:buChar char="•"/>
        <a:defRPr sz="1800" b="0" i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>
        <a:lnSpc>
          <a:spcPct val="90000"/>
        </a:lnSpc>
        <a:spcBef>
          <a:spcPts val="500"/>
        </a:spcBef>
        <a:spcAft>
          <a:spcPts val="0"/>
        </a:spcAft>
        <a:buClr>
          <a:srgbClr val="E73F0C"/>
        </a:buClr>
        <a:buFont typeface="Arial"/>
        <a:buChar char="•"/>
        <a:defRPr sz="1800" b="0" i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remen.de/zpa/formular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germagazin.de/unternehmen/artikel/0,2828,389986,00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stones@uni-bremen.d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remen.de/fileadmin/user_upload/sites/chancengleichheit/dokumente_allgemein/geschlechtergerechte_sprache/OrientierungshilfeFuerGendergerechteSprach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Richtlinien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Masterarbeiten </a:t>
            </a:r>
            <a:br>
              <a:rPr lang="de-DE"/>
            </a:br>
            <a:r>
              <a:rPr lang="de-DE"/>
              <a:t>am markstones Institut</a:t>
            </a:r>
            <a:endParaRPr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 bwMode="auto">
          <a:xfrm>
            <a:off x="5252574" y="4572000"/>
            <a:ext cx="6723856" cy="670409"/>
          </a:xfrm>
        </p:spPr>
        <p:txBody>
          <a:bodyPr/>
          <a:lstStyle/>
          <a:p>
            <a:r>
              <a:rPr lang="de-DE" dirty="0"/>
              <a:t>Prof. Dr. Christoph Burmann, Prof. Dr. Maik Eisenbeiß, </a:t>
            </a:r>
            <a:br>
              <a:rPr lang="de-DE" dirty="0"/>
            </a:br>
            <a:r>
              <a:rPr lang="de-DE" dirty="0"/>
              <a:t>Prof. Dr. Kristina Klein, Prof. Dr. Matthias Klumpp, Dr. Michael Schade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 bwMode="auto">
          <a:xfrm>
            <a:off x="6316995" y="5409557"/>
            <a:ext cx="4595018" cy="414337"/>
          </a:xfrm>
        </p:spPr>
        <p:txBody>
          <a:bodyPr/>
          <a:lstStyle/>
          <a:p>
            <a:pPr>
              <a:defRPr/>
            </a:pPr>
            <a:r>
              <a:rPr lang="de-DE" dirty="0"/>
              <a:t>Januar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Bitte beachten Sie, dass wir jede Arbeit auf Plagiate mit entsprechender Software überprüfen!</a:t>
            </a:r>
            <a:endParaRPr/>
          </a:p>
          <a:p>
            <a:pPr>
              <a:defRPr/>
            </a:pPr>
            <a:endParaRPr lang="de-DE" b="0" i="0" u="sng">
              <a:solidFill>
                <a:srgbClr val="954F72"/>
              </a:solidFill>
            </a:endParaRPr>
          </a:p>
          <a:p>
            <a:pPr>
              <a:defRPr/>
            </a:pPr>
            <a:r>
              <a:rPr lang="de-DE"/>
              <a:t>Sie müssen dazu ein entsprechendes Formular ausfüllen und bei Anmeldung abgeben. Das Formular finden Sie auf den Seiten des ZPA: </a:t>
            </a:r>
            <a:r>
              <a:rPr lang="de-DE" b="0" i="0" u="sng">
                <a:solidFill>
                  <a:srgbClr val="954F72"/>
                </a:solidFill>
                <a:hlinkClick r:id="rId3" tooltip="https://www.uni-bremen.de/zpa/formulare/"/>
              </a:rPr>
              <a:t>Formulare - Universität Bremen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Alle erhobenen Daten, die im Rahmen der Masterarbeit verwendet oder erhoben werden, sind grundsätzlich </a:t>
            </a:r>
            <a:r>
              <a:rPr lang="de-DE" b="1"/>
              <a:t>mit einzureichen</a:t>
            </a:r>
            <a:r>
              <a:rPr lang="de-DE"/>
              <a:t>, um eine </a:t>
            </a:r>
            <a:r>
              <a:rPr lang="de-DE" b="1"/>
              <a:t>Überprüfung</a:t>
            </a:r>
            <a:r>
              <a:rPr lang="de-DE"/>
              <a:t> der Ergebnisse zu ermöglichen.</a:t>
            </a:r>
            <a:endParaRPr/>
          </a:p>
          <a:p>
            <a:pPr lvl="1">
              <a:defRPr/>
            </a:pPr>
            <a:r>
              <a:rPr lang="de-DE"/>
              <a:t>Eventuelle Ausnahmen sind mit der betreuenden Person abzusprechen.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markstones Institute of Marketing, Branding &amp; Technology, www.markstones.de</a:t>
            </a:r>
            <a:endParaRPr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lang="de-DE">
                <a:cs typeface="Arial"/>
              </a:rPr>
              <a:t>Eidesstattliche</a:t>
            </a:r>
            <a:r>
              <a:rPr lang="de-DE" spc="-114">
                <a:cs typeface="Arial"/>
              </a:rPr>
              <a:t> </a:t>
            </a:r>
            <a:r>
              <a:rPr lang="de-DE">
                <a:cs typeface="Arial"/>
              </a:rPr>
              <a:t>Erklärung zur Plagiatsprüfung, erhobene Daten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87C9E0D6-3269-475E-8D88-A638CE0DFECE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Bei der Nutzung KI-basierter Anwendungen ist dies in der Eigenständig-keitserklärung anzugeben und im Anhang zu dokumentieren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11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 bwMode="auto">
          <a:xfrm>
            <a:off x="1243431" y="1216131"/>
            <a:ext cx="3844981" cy="5208222"/>
            <a:chOff x="1771774" y="1094149"/>
            <a:chExt cx="3844981" cy="514800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rcRect l="65325" t="15357" r="15108" b="4938"/>
            <a:stretch/>
          </p:blipFill>
          <p:spPr bwMode="auto">
            <a:xfrm>
              <a:off x="1771774" y="1094149"/>
              <a:ext cx="3844981" cy="514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hteck 7"/>
            <p:cNvSpPr/>
            <p:nvPr/>
          </p:nvSpPr>
          <p:spPr bwMode="auto">
            <a:xfrm>
              <a:off x="1908310" y="3564834"/>
              <a:ext cx="3591339" cy="21203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1" name="Inhaltsplatzhalter 1"/>
          <p:cNvSpPr txBox="1"/>
          <p:nvPr/>
        </p:nvSpPr>
        <p:spPr bwMode="auto">
          <a:xfrm>
            <a:off x="6023702" y="2001318"/>
            <a:ext cx="6096000" cy="22874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3F0C"/>
              </a:buClr>
              <a:buBlip>
                <a:blip r:embed="rId4"/>
              </a:buBlip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F0C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F0C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F0C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F0C"/>
              </a:buClr>
              <a:buFont typeface="Arial"/>
              <a:buChar char="•"/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de-DE" sz="1600" b="0"/>
              <a:t>Nutzung von KI [XY] zur Übersetzung der Quellen [X, Y, Z] vom Englischen ins Deutsche.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de-DE" sz="1600"/>
              <a:t>Nutzung von </a:t>
            </a:r>
            <a:r>
              <a:rPr lang="de-DE" sz="1600" b="0"/>
              <a:t>KI [XY] </a:t>
            </a:r>
            <a:r>
              <a:rPr lang="de-DE" sz="1600"/>
              <a:t>zur Generierung erster Informationen zu den Themengebieten [X, Y, Z].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de-DE" sz="1600"/>
              <a:t>Nutzung von </a:t>
            </a:r>
            <a:r>
              <a:rPr lang="de-DE" sz="1600" b="0"/>
              <a:t>KI [XY] </a:t>
            </a:r>
            <a:r>
              <a:rPr lang="de-DE" sz="1600"/>
              <a:t>zur Zusammenfassung der Artikel [X, Y, Z] als Basis für die selbständige Darstellung des Literaturstands.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de-DE" sz="1600"/>
              <a:t>Nutzung von </a:t>
            </a:r>
            <a:r>
              <a:rPr lang="de-DE" sz="1600" b="0"/>
              <a:t>KI [XY] </a:t>
            </a:r>
            <a:r>
              <a:rPr lang="de-DE" sz="1600"/>
              <a:t>zur grammatikalischen und sprachlichen Optimierung der von mir für diese Bachelorarbeit erstellten Texte (Proof Reading).</a:t>
            </a:r>
            <a:endParaRPr/>
          </a:p>
        </p:txBody>
      </p:sp>
      <p:sp>
        <p:nvSpPr>
          <p:cNvPr id="12" name="Textfeld 11"/>
          <p:cNvSpPr txBox="1"/>
          <p:nvPr/>
        </p:nvSpPr>
        <p:spPr bwMode="auto">
          <a:xfrm>
            <a:off x="7128060" y="1342234"/>
            <a:ext cx="41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u="sng">
                <a:latin typeface="Arial"/>
                <a:cs typeface="Arial"/>
              </a:rPr>
              <a:t>Nutzung KI basierte Anwendungen (Beispiele)</a:t>
            </a:r>
            <a:endParaRPr/>
          </a:p>
        </p:txBody>
      </p:sp>
      <p:sp>
        <p:nvSpPr>
          <p:cNvPr id="2" name="Inhaltsplatzhalter 1"/>
          <p:cNvSpPr txBox="1"/>
          <p:nvPr/>
        </p:nvSpPr>
        <p:spPr bwMode="auto">
          <a:xfrm>
            <a:off x="6453082" y="6006102"/>
            <a:ext cx="6096000" cy="445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3F0C"/>
              </a:buClr>
              <a:buBlip>
                <a:blip r:embed="rId4"/>
              </a:buBlip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F0C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F0C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F0C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3F0C"/>
              </a:buClr>
              <a:buFont typeface="Arial"/>
              <a:buChar char="•"/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de-DE" sz="1600"/>
              <a:t>Geben Sie besser zu viele Anwendungen an als zu wenige!</a:t>
            </a:r>
            <a:endParaRPr/>
          </a:p>
        </p:txBody>
      </p:sp>
      <p:sp>
        <p:nvSpPr>
          <p:cNvPr id="9" name="Pfeil: nach rechts 8"/>
          <p:cNvSpPr/>
          <p:nvPr/>
        </p:nvSpPr>
        <p:spPr bwMode="auto">
          <a:xfrm>
            <a:off x="5936973" y="6028315"/>
            <a:ext cx="331304" cy="30480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/>
              <a:t>Der Text für die Bachelorarbeit muss in der </a:t>
            </a:r>
            <a:r>
              <a:rPr lang="en-GB" b="1"/>
              <a:t>ersten Version </a:t>
            </a:r>
            <a:r>
              <a:rPr lang="en-GB"/>
              <a:t>von der/dem Kandidat/in </a:t>
            </a:r>
            <a:r>
              <a:rPr lang="en-GB" b="1"/>
              <a:t>selbst verfasst </a:t>
            </a:r>
            <a:r>
              <a:rPr lang="en-GB"/>
              <a:t>werden.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en-GB"/>
              <a:t>Sämtliche von einer KI generierten Inhalte müssen durch </a:t>
            </a:r>
            <a:r>
              <a:rPr lang="en-GB" b="1"/>
              <a:t>weitere Quellen verifiziert werden</a:t>
            </a:r>
            <a:r>
              <a:rPr lang="en-GB"/>
              <a:t>. Vor </a:t>
            </a:r>
            <a:r>
              <a:rPr lang="en-GB" b="1"/>
              <a:t>allem wissenschaftliche Quellen müssen verifiziert werden</a:t>
            </a:r>
            <a:r>
              <a:rPr lang="en-GB"/>
              <a:t>, denn die bspw. von ChatGPT angegebenen Quellen sind meist nicht korrekt.</a:t>
            </a:r>
            <a:r>
              <a:rPr lang="de-DE" sz="1800">
                <a:solidFill>
                  <a:schemeClr val="tx1"/>
                </a:solidFill>
              </a:rPr>
              <a:t> </a:t>
            </a:r>
            <a:endParaRPr lang="en-GB"/>
          </a:p>
          <a:p>
            <a:pPr>
              <a:lnSpc>
                <a:spcPct val="150000"/>
              </a:lnSpc>
              <a:defRPr/>
            </a:pPr>
            <a:r>
              <a:rPr lang="de-DE" b="1"/>
              <a:t>Bildgenerierende</a:t>
            </a:r>
            <a:r>
              <a:rPr lang="de-DE"/>
              <a:t> Anwendungen einer KI dürfen ausschließlich zur </a:t>
            </a:r>
            <a:r>
              <a:rPr lang="de-DE" b="1"/>
              <a:t>Erstellung von Stimuli </a:t>
            </a:r>
            <a:r>
              <a:rPr lang="de-DE"/>
              <a:t>im Rahmen einer experimentellen Studie genutzt werden (die Nutzung ist im Einzelfall mit dem/der Betreuer/in der Abschlussarbeit abzuklären). Für </a:t>
            </a:r>
            <a:r>
              <a:rPr lang="de-DE" b="1"/>
              <a:t>alle anderen Anwendungen </a:t>
            </a:r>
            <a:r>
              <a:rPr lang="de-DE"/>
              <a:t>ist der Einsatz bildgenerierender KIs </a:t>
            </a:r>
            <a:r>
              <a:rPr lang="de-DE" b="1"/>
              <a:t>nicht zulässig</a:t>
            </a:r>
            <a:r>
              <a:rPr lang="de-DE"/>
              <a:t>.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Grenzen und Regelungen der KI-Nutzung 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/>
              <a:t>Aufbau und wichtige Bestanteile der Arbeit 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2400">
                <a:solidFill>
                  <a:srgbClr val="E73F0C"/>
                </a:solidFill>
              </a:rPr>
              <a:t>Formatvorgaben 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Zitation </a:t>
            </a:r>
            <a:endParaRPr lang="de-DE" b="1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/>
              <a:t>1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2400" b="1">
                <a:solidFill>
                  <a:srgbClr val="E73F0C"/>
                </a:solidFill>
              </a:rPr>
              <a:t>2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/>
              <a:t>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Schriftart: Times New Roman</a:t>
            </a:r>
            <a:endParaRPr/>
          </a:p>
          <a:p>
            <a:pPr>
              <a:defRPr/>
            </a:pPr>
            <a:r>
              <a:rPr lang="de-DE"/>
              <a:t>Schriftgröße: 12 Pt.</a:t>
            </a:r>
            <a:endParaRPr/>
          </a:p>
          <a:p>
            <a:pPr>
              <a:defRPr/>
            </a:pPr>
            <a:r>
              <a:rPr lang="de-DE"/>
              <a:t>Zeilenabstand: 1,5 </a:t>
            </a:r>
            <a:endParaRPr/>
          </a:p>
          <a:p>
            <a:pPr>
              <a:defRPr/>
            </a:pPr>
            <a:r>
              <a:rPr lang="de-DE"/>
              <a:t>Ausrichtung: Blocksatz mit automatischer Silbentrennung</a:t>
            </a:r>
            <a:endParaRPr/>
          </a:p>
          <a:p>
            <a:pPr>
              <a:defRPr/>
            </a:pPr>
            <a:r>
              <a:rPr lang="de-DE"/>
              <a:t>Seitenrand: links 2,5 cm; rechts 3,5 cm; oben 2,5 cm; unten 2 cm</a:t>
            </a:r>
            <a:endParaRPr/>
          </a:p>
          <a:p>
            <a:pPr>
              <a:defRPr/>
            </a:pPr>
            <a:r>
              <a:rPr lang="de-DE"/>
              <a:t>Überschriften (alle Ebenen): Times New Roman, 12 Pt., fett</a:t>
            </a:r>
            <a:endParaRPr/>
          </a:p>
          <a:p>
            <a:pPr>
              <a:defRPr/>
            </a:pPr>
            <a:r>
              <a:rPr lang="de-DE"/>
              <a:t>Seitenzahlen: </a:t>
            </a:r>
            <a:endParaRPr/>
          </a:p>
          <a:p>
            <a:pPr lvl="1">
              <a:defRPr/>
            </a:pPr>
            <a:r>
              <a:rPr lang="de-DE" sz="1600"/>
              <a:t>Römische Ziffern für Inhalts-, Abbildungs-, Tabellen-, Symbol- und Abkürzungsverzeichnis sowie Anhang, Literaturverzeichnis und Eidesstattliche Erklärung;</a:t>
            </a:r>
            <a:endParaRPr sz="1600"/>
          </a:p>
          <a:p>
            <a:pPr lvl="1">
              <a:defRPr/>
            </a:pPr>
            <a:r>
              <a:rPr lang="de-DE" sz="1600"/>
              <a:t>Arabische Ziffern nur für den Text (d.h. die Einleitung beginnt auf S.1)</a:t>
            </a:r>
            <a:endParaRPr sz="1600"/>
          </a:p>
          <a:p>
            <a:pPr lvl="1">
              <a:defRPr/>
            </a:pPr>
            <a:r>
              <a:rPr lang="de-DE" sz="1600"/>
              <a:t>Beispiel: s. Folie 5</a:t>
            </a:r>
            <a:endParaRPr sz="1600"/>
          </a:p>
          <a:p>
            <a:pPr>
              <a:defRPr/>
            </a:pPr>
            <a:r>
              <a:rPr lang="de-DE"/>
              <a:t>Formatierung Fußnoten: Schriftart Times New Roman, Schriftgröße 10 Pt., Zeilenabstand 1</a:t>
            </a:r>
            <a:endParaRPr/>
          </a:p>
          <a:p>
            <a:pPr>
              <a:defRPr/>
            </a:pPr>
            <a:endParaRPr lang="de-DE" sz="16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Formatierung des Textes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600"/>
              <a:t>Im Abbildungs- und Tabellenverzeichnis werden nur die Beschriftungen, </a:t>
            </a:r>
            <a:r>
              <a:rPr lang="de-DE" sz="1600" b="1"/>
              <a:t>nicht die Quellen</a:t>
            </a:r>
            <a:r>
              <a:rPr lang="de-DE" sz="1600"/>
              <a:t>, mit Seitenzahl angegeben.</a:t>
            </a:r>
            <a:endParaRPr/>
          </a:p>
          <a:p>
            <a:pPr lvl="1">
              <a:defRPr/>
            </a:pPr>
            <a:r>
              <a:rPr lang="de-DE" sz="1400"/>
              <a:t>Beispiele:</a:t>
            </a:r>
            <a:endParaRPr/>
          </a:p>
          <a:p>
            <a:pPr>
              <a:defRPr/>
            </a:pPr>
            <a:endParaRPr lang="de-DE" sz="1600"/>
          </a:p>
          <a:p>
            <a:pPr>
              <a:defRPr/>
            </a:pPr>
            <a:endParaRPr lang="de-DE" sz="1600"/>
          </a:p>
          <a:p>
            <a:pPr>
              <a:defRPr/>
            </a:pPr>
            <a:endParaRPr lang="de-DE" sz="1600"/>
          </a:p>
          <a:p>
            <a:pPr marL="0" indent="0">
              <a:buNone/>
              <a:defRPr/>
            </a:pPr>
            <a:endParaRPr lang="de-DE" sz="1600"/>
          </a:p>
          <a:p>
            <a:pPr>
              <a:defRPr/>
            </a:pPr>
            <a:r>
              <a:rPr lang="de-DE" sz="1600"/>
              <a:t>Das Abkürzungsverzeichnis enthält alle in der Arbeit verwendeten Abkürzungen, auch allgemeingültige Abkürzungen wie z.B., bspw., etc., usw. </a:t>
            </a:r>
            <a:endParaRPr/>
          </a:p>
          <a:p>
            <a:pPr lvl="1">
              <a:defRPr/>
            </a:pPr>
            <a:r>
              <a:rPr lang="de-DE" sz="1400"/>
              <a:t>Ein Abkürzungsverzeichnis ist anzufertigen, wenn Sie in Ihrer Arbeit </a:t>
            </a:r>
            <a:r>
              <a:rPr lang="de-DE" sz="1400" b="1"/>
              <a:t>eine oder mehrere Abkürzungen </a:t>
            </a:r>
            <a:r>
              <a:rPr lang="de-DE" sz="1400"/>
              <a:t>verwendet haben.</a:t>
            </a:r>
            <a:endParaRPr/>
          </a:p>
          <a:p>
            <a:pPr lvl="1">
              <a:defRPr/>
            </a:pPr>
            <a:r>
              <a:rPr lang="de-DE" sz="1400"/>
              <a:t>Beispiel: </a:t>
            </a:r>
            <a:endParaRPr/>
          </a:p>
          <a:p>
            <a:pPr lvl="1">
              <a:defRPr/>
            </a:pPr>
            <a:endParaRPr lang="de-DE" sz="1400"/>
          </a:p>
          <a:p>
            <a:pPr>
              <a:defRPr/>
            </a:pPr>
            <a:endParaRPr lang="de-DE" sz="16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Formatierung der Abbildungs-, Tabellen-, Abkürzungs- &amp; Symbolverzeichnisse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15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 bwMode="auto">
          <a:xfrm>
            <a:off x="6096000" y="2788860"/>
            <a:ext cx="354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de-DE" sz="1400">
                <a:latin typeface="Arial"/>
                <a:cs typeface="Arial"/>
              </a:rPr>
              <a:t>analog dazu Tabellenverzeichnis</a:t>
            </a:r>
            <a:endParaRPr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rcRect b="37313"/>
          <a:stretch/>
        </p:blipFill>
        <p:spPr bwMode="auto">
          <a:xfrm>
            <a:off x="2120586" y="1920197"/>
            <a:ext cx="3697027" cy="1176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28533" y="4390086"/>
            <a:ext cx="2681131" cy="1436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feld 13"/>
          <p:cNvSpPr txBox="1"/>
          <p:nvPr/>
        </p:nvSpPr>
        <p:spPr bwMode="auto">
          <a:xfrm>
            <a:off x="6194856" y="5518629"/>
            <a:ext cx="354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de-DE" sz="1400">
                <a:latin typeface="Arial"/>
                <a:cs typeface="Arial"/>
              </a:rPr>
              <a:t>analog dazu Symbolverzeichnis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600"/>
              <a:t>Auf alle Abbildungen und Tabellen muss im Text verwiesen werden.</a:t>
            </a:r>
            <a:endParaRPr/>
          </a:p>
          <a:p>
            <a:pPr lvl="1">
              <a:defRPr/>
            </a:pPr>
            <a:r>
              <a:rPr lang="de-DE" sz="1400"/>
              <a:t>Beispiel 1: Das Konzept des identitätsbasierten Markenmanagements wird in Abbildung 1 dargestellt. </a:t>
            </a:r>
            <a:endParaRPr/>
          </a:p>
          <a:p>
            <a:pPr lvl="1">
              <a:defRPr/>
            </a:pPr>
            <a:r>
              <a:rPr lang="de-DE" sz="1400"/>
              <a:t>Beispiel 2: Mit der Vorgehensweise konnten insgesamt 612 Beiträge identifiziert werden (siehe Abbildung 1).</a:t>
            </a:r>
            <a:endParaRPr/>
          </a:p>
          <a:p>
            <a:pPr>
              <a:defRPr/>
            </a:pPr>
            <a:r>
              <a:rPr lang="de-DE" sz="1600"/>
              <a:t>Beschriftung und Quellenangabe </a:t>
            </a:r>
            <a:r>
              <a:rPr lang="de-DE" sz="1600" b="1"/>
              <a:t>unter</a:t>
            </a:r>
            <a:r>
              <a:rPr lang="de-DE" sz="1600"/>
              <a:t> der Abbildung und Tabelle.</a:t>
            </a:r>
            <a:endParaRPr/>
          </a:p>
          <a:p>
            <a:pPr lvl="1">
              <a:defRPr/>
            </a:pPr>
            <a:r>
              <a:rPr lang="de-DE" sz="1400"/>
              <a:t>Schriftart Times New Roman, Schriftgröße 10 Pt., Zeilenabstand 1, zentriert</a:t>
            </a:r>
            <a:endParaRPr/>
          </a:p>
          <a:p>
            <a:pPr lvl="1">
              <a:defRPr/>
            </a:pPr>
            <a:r>
              <a:rPr lang="de-DE" sz="1400"/>
              <a:t>Abbildungen und Tabellen sollten, wenn möglich, </a:t>
            </a:r>
            <a:r>
              <a:rPr lang="de-DE" sz="1400" b="1"/>
              <a:t>selbst erstellt</a:t>
            </a:r>
            <a:r>
              <a:rPr lang="de-DE" sz="1400"/>
              <a:t>, übersichtlich und leserlich dargestellt werden.</a:t>
            </a:r>
            <a:endParaRPr/>
          </a:p>
          <a:p>
            <a:pPr lvl="1">
              <a:defRPr/>
            </a:pPr>
            <a:r>
              <a:rPr lang="de-DE" sz="1400"/>
              <a:t>Bitte beachten, dass alle Informationen in Abbildungen und Tabellen auf Deutsch sind (sofern Sie auf Deutsch schreiben).</a:t>
            </a:r>
            <a:endParaRPr/>
          </a:p>
          <a:p>
            <a:pPr lvl="1">
              <a:defRPr/>
            </a:pPr>
            <a:r>
              <a:rPr lang="de-DE" sz="1400"/>
              <a:t>Beispiel:</a:t>
            </a:r>
            <a:endParaRPr/>
          </a:p>
          <a:p>
            <a:pPr marL="457200" lvl="1" indent="0">
              <a:buNone/>
              <a:defRPr/>
            </a:pPr>
            <a:endParaRPr lang="de-DE" sz="1400"/>
          </a:p>
          <a:p>
            <a:pPr>
              <a:defRPr/>
            </a:pPr>
            <a:endParaRPr lang="de-DE" sz="160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Formatierung von Abbildungen/ Tabellen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16</a:t>
            </a:fld>
            <a:endParaRPr lang="de-DE"/>
          </a:p>
        </p:txBody>
      </p:sp>
      <p:grpSp>
        <p:nvGrpSpPr>
          <p:cNvPr id="9" name="Gruppieren 8"/>
          <p:cNvGrpSpPr/>
          <p:nvPr/>
        </p:nvGrpSpPr>
        <p:grpSpPr bwMode="auto">
          <a:xfrm>
            <a:off x="3270017" y="3487451"/>
            <a:ext cx="5849678" cy="2614899"/>
            <a:chOff x="2347916" y="3233614"/>
            <a:chExt cx="5849678" cy="261489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432072" y="3233614"/>
              <a:ext cx="5449647" cy="22945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Textfeld 7"/>
            <p:cNvSpPr txBox="1"/>
            <p:nvPr/>
          </p:nvSpPr>
          <p:spPr bwMode="auto">
            <a:xfrm>
              <a:off x="2347916" y="5602292"/>
              <a:ext cx="58496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1000">
                  <a:latin typeface="Times New Roman"/>
                  <a:cs typeface="Times New Roman"/>
                </a:rPr>
                <a:t>Abbildung 1: Modell der Consumer Decision Journey. (Eigene Darstellung in Anlehnung an Court et al. 2009)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3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Aufbau und wichtige Bestandteile der Arbeit 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Formatvorgaben 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2400">
                <a:solidFill>
                  <a:srgbClr val="E73F0C"/>
                </a:solidFill>
              </a:rPr>
              <a:t>Zitation 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2400">
                <a:solidFill>
                  <a:srgbClr val="E73F0C"/>
                </a:solidFill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600"/>
              <a:t>Jede Verwendung fremden geistigen Eigentums ist durch eine genaue Quellenangabe zu kennzeichnen.</a:t>
            </a:r>
            <a:endParaRPr/>
          </a:p>
          <a:p>
            <a:pPr>
              <a:defRPr/>
            </a:pPr>
            <a:r>
              <a:rPr lang="de-DE" sz="1600"/>
              <a:t>Zitieren Sie im Text nach der </a:t>
            </a:r>
            <a:r>
              <a:rPr lang="de-DE" sz="1600" b="1"/>
              <a:t>dt. Zitierweise/ Chicago-Stil</a:t>
            </a:r>
            <a:r>
              <a:rPr lang="de-DE" sz="1600"/>
              <a:t>.</a:t>
            </a:r>
            <a:endParaRPr/>
          </a:p>
          <a:p>
            <a:pPr lvl="1">
              <a:defRPr/>
            </a:pPr>
            <a:r>
              <a:rPr lang="de-DE" sz="1400"/>
              <a:t>Das bedeutet, dass </a:t>
            </a:r>
            <a:r>
              <a:rPr lang="de-DE" sz="1400" b="1"/>
              <a:t>Zitate im Text durch Fußnoten </a:t>
            </a:r>
            <a:r>
              <a:rPr lang="de-DE" sz="1400"/>
              <a:t>zu kennzeichnen sind. </a:t>
            </a:r>
            <a:endParaRPr/>
          </a:p>
          <a:p>
            <a:pPr lvl="1">
              <a:defRPr/>
            </a:pPr>
            <a:r>
              <a:rPr lang="de-DE" sz="1400"/>
              <a:t>Zudem werden alle Quellen in einem Literaturverzeichnis am Ende einer wissenschaftlichen Arbeit aufgelistet.</a:t>
            </a:r>
            <a:endParaRPr/>
          </a:p>
          <a:p>
            <a:pPr>
              <a:defRPr/>
            </a:pPr>
            <a:r>
              <a:rPr lang="de-DE" sz="1600" u="sng"/>
              <a:t>Beispiel </a:t>
            </a:r>
            <a:r>
              <a:rPr lang="de-DE" sz="1600" b="1" u="sng"/>
              <a:t>indirektes/ nicht-wörtliches Zitat </a:t>
            </a:r>
            <a:r>
              <a:rPr lang="de-DE" sz="1600" u="sng"/>
              <a:t>im Text (mit „vgl.“)</a:t>
            </a:r>
            <a:endParaRPr/>
          </a:p>
          <a:p>
            <a:pPr>
              <a:defRPr/>
            </a:pPr>
            <a:endParaRPr lang="de-DE" sz="1400" u="sng"/>
          </a:p>
          <a:p>
            <a:pPr>
              <a:defRPr/>
            </a:pPr>
            <a:endParaRPr lang="de-DE" sz="1400" u="sng"/>
          </a:p>
          <a:p>
            <a:pPr>
              <a:defRPr/>
            </a:pPr>
            <a:endParaRPr lang="de-DE" sz="1400" u="sng"/>
          </a:p>
          <a:p>
            <a:pPr marL="0" indent="0">
              <a:buNone/>
              <a:defRPr/>
            </a:pPr>
            <a:endParaRPr lang="de-DE" sz="1400" u="sng"/>
          </a:p>
          <a:p>
            <a:pPr marL="0" indent="0">
              <a:buNone/>
              <a:defRPr/>
            </a:pPr>
            <a:endParaRPr lang="de-DE" sz="1400" u="sng"/>
          </a:p>
          <a:p>
            <a:pPr>
              <a:defRPr/>
            </a:pPr>
            <a:r>
              <a:rPr lang="de-DE" sz="1600"/>
              <a:t>Wenn </a:t>
            </a:r>
            <a:r>
              <a:rPr lang="de-DE" sz="1600" b="1"/>
              <a:t>mehrere Quellen </a:t>
            </a:r>
            <a:r>
              <a:rPr lang="de-DE" sz="1600"/>
              <a:t>gleichzeitig zitiert werden sollen, müssen die Quellen in </a:t>
            </a:r>
            <a:r>
              <a:rPr lang="de-DE" sz="1600" b="1" u="sng"/>
              <a:t>eine</a:t>
            </a:r>
            <a:r>
              <a:rPr lang="de-DE" sz="1600"/>
              <a:t> Fußnote, getrennt durch Semikolons, angegeben werden: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endParaRPr lang="de-DE" sz="1400" u="sng"/>
          </a:p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Zitation im Text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18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46385" y="3101408"/>
            <a:ext cx="3674896" cy="1257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feld 6"/>
          <p:cNvSpPr txBox="1"/>
          <p:nvPr/>
        </p:nvSpPr>
        <p:spPr bwMode="auto">
          <a:xfrm>
            <a:off x="6763398" y="2506829"/>
            <a:ext cx="5238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600" u="sng">
                <a:latin typeface="Arial"/>
                <a:cs typeface="Arial"/>
              </a:rPr>
              <a:t>Beispiel </a:t>
            </a:r>
            <a:r>
              <a:rPr lang="de-DE" sz="1600" b="1" u="sng">
                <a:latin typeface="Arial"/>
                <a:cs typeface="Arial"/>
              </a:rPr>
              <a:t>direktes/ wörtliches Zitat </a:t>
            </a:r>
            <a:r>
              <a:rPr lang="de-DE" sz="1600" u="sng">
                <a:latin typeface="Arial"/>
                <a:cs typeface="Arial"/>
              </a:rPr>
              <a:t>im Text (ohne „vgl.“)</a:t>
            </a:r>
            <a:endParaRPr sz="160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22686" y="4907552"/>
            <a:ext cx="3546627" cy="12570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15666" y="3299821"/>
            <a:ext cx="3533563" cy="7020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400"/>
              <a:t>Sofern möglich sollten die Zitate aus der originalen Quelle (Primärquelle) stammen und nicht aus der Sekundärquelle entnommen werden.</a:t>
            </a:r>
            <a:endParaRPr lang="de-DE"/>
          </a:p>
          <a:p>
            <a:pPr lvl="1">
              <a:defRPr/>
            </a:pPr>
            <a:r>
              <a:rPr lang="de-DE" sz="1200"/>
              <a:t>Sollten Sie kein Zugriff auf die Primärquelle haben, zitieren Sie folgendermaßen:</a:t>
            </a:r>
            <a:endParaRPr lang="de-DE"/>
          </a:p>
          <a:p>
            <a:pPr lvl="1">
              <a:defRPr/>
            </a:pPr>
            <a:endParaRPr lang="de-DE" sz="1200"/>
          </a:p>
          <a:p>
            <a:pPr lvl="1">
              <a:defRPr/>
            </a:pPr>
            <a:endParaRPr lang="de-DE" sz="1200"/>
          </a:p>
          <a:p>
            <a:pPr marL="457200" lvl="1" indent="0">
              <a:buNone/>
              <a:defRPr/>
            </a:pPr>
            <a:endParaRPr lang="de-DE" sz="1200"/>
          </a:p>
          <a:p>
            <a:pPr marL="457200" lvl="1" indent="0">
              <a:buNone/>
              <a:defRPr/>
            </a:pPr>
            <a:endParaRPr lang="de-DE" sz="1200"/>
          </a:p>
          <a:p>
            <a:pPr lvl="1">
              <a:defRPr/>
            </a:pPr>
            <a:r>
              <a:rPr lang="de-DE" sz="1200"/>
              <a:t>Im Literaturverzeichnis geben Sie nur die Quelle an, die Ihnen zur Verfügung steht, in dem Fall nur die „Sekundärautor*innen“-Quelle.</a:t>
            </a:r>
            <a:endParaRPr lang="de-DE" sz="1400"/>
          </a:p>
          <a:p>
            <a:pPr>
              <a:defRPr/>
            </a:pPr>
            <a:r>
              <a:rPr lang="de-DE" sz="1400"/>
              <a:t>Ab vier Autoren wird anstatt der Namen der weiteren Autoren hinter dem Namen des ersten Autors et al. eingefügt.</a:t>
            </a:r>
            <a:endParaRPr lang="de-DE"/>
          </a:p>
          <a:p>
            <a:pPr lvl="1">
              <a:defRPr/>
            </a:pPr>
            <a:r>
              <a:rPr lang="de-DE" sz="1200"/>
              <a:t>Beispiel: Statt Burmann/Halaszovich/Piehler/Schade (2018) → Burmann et al. (2018)</a:t>
            </a:r>
            <a:endParaRPr lang="de-DE"/>
          </a:p>
          <a:p>
            <a:pPr>
              <a:defRPr/>
            </a:pPr>
            <a:r>
              <a:rPr lang="de-DE" sz="1400"/>
              <a:t>Besitzt die Quelle keine Seitennummerierung (z.B. bei Websites), geben Sie in der Fußzeile keine Seite(n) an.</a:t>
            </a:r>
            <a:endParaRPr lang="de-DE"/>
          </a:p>
          <a:p>
            <a:pPr>
              <a:defRPr/>
            </a:pPr>
            <a:r>
              <a:rPr lang="de-DE" sz="1400"/>
              <a:t>Fehlt der Quelle die Angabe des Publikationsjahres, geben Sie die Abkürzung „o.J.“ an.</a:t>
            </a:r>
            <a:endParaRPr lang="de-DE"/>
          </a:p>
          <a:p>
            <a:pPr>
              <a:defRPr/>
            </a:pPr>
            <a:r>
              <a:rPr lang="de-DE" sz="1400"/>
              <a:t>Bei wörtlichen Zitaten dürfen keine Veränderungen vorgenommen werden. Wörtliche Zitate werden durch Anführungsstriche begonnen und beendet. Auslassungen werden durch drei fortlaufende Punkte in eckigen Klammern […] gekennzeichnet. </a:t>
            </a:r>
            <a:endParaRPr lang="de-DE"/>
          </a:p>
          <a:p>
            <a:pPr lvl="1">
              <a:defRPr/>
            </a:pPr>
            <a:r>
              <a:rPr lang="de-DE" sz="1200"/>
              <a:t>Beispiel: „Das ist ein [...] Zitat, in dem ein Teil rausgenommen wurde.“ </a:t>
            </a:r>
            <a:endParaRPr lang="de-DE"/>
          </a:p>
          <a:p>
            <a:pPr>
              <a:defRPr/>
            </a:pPr>
            <a:r>
              <a:rPr lang="de-DE" sz="1400"/>
              <a:t>Englische Texte sollten bei einem wörtlichen Zitat nicht übersetzt, sondern in der Originalsprache übernommen werden. Texte in anderen Fremdsprachen als Englisch sollten übersetzt werden, die Übersetzung ist als nicht-wörtliches Zitat zu kennzeichnen.</a:t>
            </a:r>
            <a:endParaRPr lang="de-DE"/>
          </a:p>
          <a:p>
            <a:pPr lvl="1">
              <a:defRPr/>
            </a:pPr>
            <a:r>
              <a:rPr lang="de-DE" sz="1050" b="1" u="sng"/>
              <a:t>Grundsätzlich sollten Sie zu viele direkte Zitate vermeiden ((nur) geeignet für Definitionen).</a:t>
            </a:r>
            <a:endParaRPr lang="de-DE"/>
          </a:p>
          <a:p>
            <a:pPr marL="0" indent="0">
              <a:buFontTx/>
              <a:buNone/>
              <a:defRPr/>
            </a:pPr>
            <a:endParaRPr lang="de-DE" sz="1400"/>
          </a:p>
          <a:p>
            <a:pPr>
              <a:defRPr/>
            </a:pP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Anmerkungen Zitation im Text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19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80177" y="1920493"/>
            <a:ext cx="4372506" cy="640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41564" y="1920493"/>
            <a:ext cx="4589797" cy="640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feld 9"/>
          <p:cNvSpPr txBox="1"/>
          <p:nvPr/>
        </p:nvSpPr>
        <p:spPr bwMode="auto">
          <a:xfrm>
            <a:off x="6092190" y="1963932"/>
            <a:ext cx="43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de-DE" sz="2000" b="1">
                <a:latin typeface="Arial"/>
                <a:cs typeface="Arial"/>
              </a:rPr>
              <a:t>→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Die in dieser Präsentation aufgeführten Formatvorgaben gelten für alle Masterarbeiten, die am markstones Institut geschrieben werden.</a:t>
            </a:r>
            <a:endParaRPr/>
          </a:p>
          <a:p>
            <a:pPr>
              <a:defRPr/>
            </a:pPr>
            <a:endParaRPr lang="de-DE" sz="22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Masterarbeiten am markstones Institut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2</a:t>
            </a:fld>
            <a:endParaRPr lang="de-DE"/>
          </a:p>
        </p:txBody>
      </p:sp>
      <p:pic>
        <p:nvPicPr>
          <p:cNvPr id="8" name="Bild 6">
            <a:extLst>
              <a:ext uri="{FF2B5EF4-FFF2-40B4-BE49-F238E27FC236}">
                <a16:creationId xmlns:a16="http://schemas.microsoft.com/office/drawing/2014/main" id="{919FB6CD-84BB-40EB-646E-3BA7BE11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67" y="2898730"/>
            <a:ext cx="2317427" cy="1738070"/>
          </a:xfrm>
          <a:prstGeom prst="rect">
            <a:avLst/>
          </a:prstGeom>
        </p:spPr>
      </p:pic>
      <p:pic>
        <p:nvPicPr>
          <p:cNvPr id="12" name="Bild 7">
            <a:extLst>
              <a:ext uri="{FF2B5EF4-FFF2-40B4-BE49-F238E27FC236}">
                <a16:creationId xmlns:a16="http://schemas.microsoft.com/office/drawing/2014/main" id="{0F261DF5-D4FD-7EB9-A77F-807F1F0D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286" y="2898730"/>
            <a:ext cx="2334456" cy="1750842"/>
          </a:xfrm>
          <a:prstGeom prst="rect">
            <a:avLst/>
          </a:prstGeom>
        </p:spPr>
      </p:pic>
      <p:pic>
        <p:nvPicPr>
          <p:cNvPr id="16" name="Bild 8">
            <a:extLst>
              <a:ext uri="{FF2B5EF4-FFF2-40B4-BE49-F238E27FC236}">
                <a16:creationId xmlns:a16="http://schemas.microsoft.com/office/drawing/2014/main" id="{B045626F-F216-AB74-5BDE-AF0FDB06B7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49"/>
          <a:stretch/>
        </p:blipFill>
        <p:spPr>
          <a:xfrm>
            <a:off x="9806558" y="2898730"/>
            <a:ext cx="1987818" cy="1750842"/>
          </a:xfrm>
          <a:prstGeom prst="rect">
            <a:avLst/>
          </a:prstGeom>
        </p:spPr>
      </p:pic>
      <p:pic>
        <p:nvPicPr>
          <p:cNvPr id="18" name="Bild 9">
            <a:extLst>
              <a:ext uri="{FF2B5EF4-FFF2-40B4-BE49-F238E27FC236}">
                <a16:creationId xmlns:a16="http://schemas.microsoft.com/office/drawing/2014/main" id="{262F6C6D-50D4-9CE0-850A-D17A819F3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334" y="2898730"/>
            <a:ext cx="2324127" cy="175084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1C75AD6-6B7F-5BF3-90CE-C9AF6488C242}"/>
              </a:ext>
            </a:extLst>
          </p:cNvPr>
          <p:cNvSpPr txBox="1"/>
          <p:nvPr/>
        </p:nvSpPr>
        <p:spPr>
          <a:xfrm>
            <a:off x="822746" y="4786027"/>
            <a:ext cx="197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Prof. Maik Eisenbeiß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D87B25-93AD-8A37-5513-6E4F3147BB5B}"/>
              </a:ext>
            </a:extLst>
          </p:cNvPr>
          <p:cNvSpPr txBox="1"/>
          <p:nvPr/>
        </p:nvSpPr>
        <p:spPr>
          <a:xfrm>
            <a:off x="3060815" y="4786027"/>
            <a:ext cx="197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Prof. Kristina Klein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DA72AD1-DEE2-44E4-E935-F2C8FF7B7F25}"/>
              </a:ext>
            </a:extLst>
          </p:cNvPr>
          <p:cNvSpPr txBox="1"/>
          <p:nvPr/>
        </p:nvSpPr>
        <p:spPr>
          <a:xfrm>
            <a:off x="5327018" y="4786027"/>
            <a:ext cx="218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Prof. Christoph Burmann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9B9505-A22A-CA9F-BBC6-04AA44669269}"/>
              </a:ext>
            </a:extLst>
          </p:cNvPr>
          <p:cNvSpPr txBox="1"/>
          <p:nvPr/>
        </p:nvSpPr>
        <p:spPr>
          <a:xfrm>
            <a:off x="9824108" y="4786027"/>
            <a:ext cx="218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Dr. Michael Schade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AEAD44A-1D3B-333A-41AB-5D646E200E60}"/>
              </a:ext>
            </a:extLst>
          </p:cNvPr>
          <p:cNvSpPr txBox="1"/>
          <p:nvPr/>
        </p:nvSpPr>
        <p:spPr>
          <a:xfrm>
            <a:off x="7561496" y="4786027"/>
            <a:ext cx="218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Prof. Matthias Klumpp</a:t>
            </a:r>
          </a:p>
        </p:txBody>
      </p:sp>
      <p:pic>
        <p:nvPicPr>
          <p:cNvPr id="24" name="Picture 2" descr="Matthias Klumpp – Projekt EURIALE">
            <a:extLst>
              <a:ext uri="{FF2B5EF4-FFF2-40B4-BE49-F238E27FC236}">
                <a16:creationId xmlns:a16="http://schemas.microsoft.com/office/drawing/2014/main" id="{43E1C7F3-1752-38BD-BD01-F6149598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53" y="2898731"/>
            <a:ext cx="2184914" cy="17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400"/>
              <a:t>Je nachdem, ob eine Abbildung selbst erstellt oder kopiert ist, muss die entsprechende Quelle angegeben werden.</a:t>
            </a:r>
            <a:endParaRPr/>
          </a:p>
          <a:p>
            <a:pPr>
              <a:defRPr/>
            </a:pPr>
            <a:endParaRPr lang="de-DE" sz="1600"/>
          </a:p>
          <a:p>
            <a:pPr>
              <a:defRPr/>
            </a:pPr>
            <a:endParaRPr lang="de-DE" sz="16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Zitation von Abbildungen und Tabellen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20</a:t>
            </a:fld>
            <a:endParaRPr lang="de-DE"/>
          </a:p>
        </p:txBody>
      </p:sp>
      <p:grpSp>
        <p:nvGrpSpPr>
          <p:cNvPr id="19" name="Gruppieren 18"/>
          <p:cNvGrpSpPr/>
          <p:nvPr/>
        </p:nvGrpSpPr>
        <p:grpSpPr bwMode="auto">
          <a:xfrm>
            <a:off x="1202425" y="1779572"/>
            <a:ext cx="4091185" cy="2350613"/>
            <a:chOff x="863070" y="2191896"/>
            <a:chExt cx="4091185" cy="2350613"/>
          </a:xfrm>
        </p:grpSpPr>
        <p:grpSp>
          <p:nvGrpSpPr>
            <p:cNvPr id="7" name="Gruppieren 6"/>
            <p:cNvGrpSpPr/>
            <p:nvPr/>
          </p:nvGrpSpPr>
          <p:grpSpPr bwMode="auto">
            <a:xfrm>
              <a:off x="863070" y="2527766"/>
              <a:ext cx="4091185" cy="2014743"/>
              <a:chOff x="2205851" y="3141552"/>
              <a:chExt cx="4091185" cy="2014743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2347917" y="3141552"/>
                <a:ext cx="3670084" cy="154529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9" name="Textfeld 8"/>
              <p:cNvSpPr txBox="1"/>
              <p:nvPr/>
            </p:nvSpPr>
            <p:spPr bwMode="auto">
              <a:xfrm>
                <a:off x="2205851" y="4756185"/>
                <a:ext cx="4091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latin typeface="Times New Roman"/>
                    <a:cs typeface="Times New Roman"/>
                  </a:rPr>
                  <a:t>Abbildung 1: Modell der Consumer Decision Journey. (Eigene Darstellung)</a:t>
                </a:r>
                <a:endParaRPr/>
              </a:p>
              <a:p>
                <a:pPr>
                  <a:defRPr/>
                </a:pPr>
                <a:endParaRPr lang="de-DE" sz="10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" name="Textfeld 9"/>
            <p:cNvSpPr txBox="1"/>
            <p:nvPr/>
          </p:nvSpPr>
          <p:spPr bwMode="auto">
            <a:xfrm>
              <a:off x="1888413" y="2191896"/>
              <a:ext cx="19035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lang="de-DE" sz="1400" b="1">
                  <a:latin typeface="Arial"/>
                  <a:cs typeface="Calibri"/>
                </a:rPr>
                <a:t>Eigene Darstellung</a:t>
              </a:r>
              <a:endParaRPr/>
            </a:p>
          </p:txBody>
        </p:sp>
      </p:grpSp>
      <p:sp>
        <p:nvSpPr>
          <p:cNvPr id="11" name="Textfeld 10"/>
          <p:cNvSpPr txBox="1"/>
          <p:nvPr/>
        </p:nvSpPr>
        <p:spPr bwMode="auto">
          <a:xfrm>
            <a:off x="7398469" y="1780325"/>
            <a:ext cx="3560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de-DE" sz="1400" b="1">
                <a:latin typeface="Arial"/>
                <a:cs typeface="Calibri"/>
              </a:rPr>
              <a:t>Abbildung nachgebaut/ ergänzt</a:t>
            </a:r>
            <a:endParaRPr/>
          </a:p>
        </p:txBody>
      </p:sp>
      <p:grpSp>
        <p:nvGrpSpPr>
          <p:cNvPr id="12" name="Gruppieren 11"/>
          <p:cNvGrpSpPr/>
          <p:nvPr/>
        </p:nvGrpSpPr>
        <p:grpSpPr bwMode="auto">
          <a:xfrm>
            <a:off x="6062434" y="2114883"/>
            <a:ext cx="6232796" cy="1859468"/>
            <a:chOff x="2389993" y="3206108"/>
            <a:chExt cx="6232796" cy="185946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504983" y="3206108"/>
              <a:ext cx="3670084" cy="15452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Textfeld 13"/>
            <p:cNvSpPr txBox="1"/>
            <p:nvPr/>
          </p:nvSpPr>
          <p:spPr bwMode="auto">
            <a:xfrm>
              <a:off x="2389993" y="4819355"/>
              <a:ext cx="62327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1000">
                  <a:latin typeface="Times New Roman"/>
                  <a:cs typeface="Times New Roman"/>
                </a:rPr>
                <a:t>Abbildung 1: Modell der Consumer Decision Journey. (Eigene Darstellung in Anlehnung an Court et al., 2009, S. 20)</a:t>
              </a:r>
              <a:endParaRPr/>
            </a:p>
          </p:txBody>
        </p:sp>
      </p:grpSp>
      <p:grpSp>
        <p:nvGrpSpPr>
          <p:cNvPr id="16" name="Gruppieren 15"/>
          <p:cNvGrpSpPr/>
          <p:nvPr/>
        </p:nvGrpSpPr>
        <p:grpSpPr bwMode="auto">
          <a:xfrm>
            <a:off x="4049075" y="4087077"/>
            <a:ext cx="4291559" cy="2245534"/>
            <a:chOff x="4216362" y="4070464"/>
            <a:chExt cx="4291559" cy="2245534"/>
          </a:xfrm>
        </p:grpSpPr>
        <p:sp>
          <p:nvSpPr>
            <p:cNvPr id="15" name="Textfeld 14"/>
            <p:cNvSpPr txBox="1"/>
            <p:nvPr/>
          </p:nvSpPr>
          <p:spPr bwMode="auto">
            <a:xfrm>
              <a:off x="5082520" y="4070464"/>
              <a:ext cx="2559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lang="de-DE" sz="1400" b="1">
                  <a:latin typeface="Arial"/>
                  <a:cs typeface="Calibri"/>
                </a:rPr>
                <a:t>Abbildung 1:1 übernommen</a:t>
              </a:r>
              <a:endParaRPr/>
            </a:p>
          </p:txBody>
        </p:sp>
        <p:sp>
          <p:nvSpPr>
            <p:cNvPr id="18" name="Textfeld 17"/>
            <p:cNvSpPr txBox="1"/>
            <p:nvPr/>
          </p:nvSpPr>
          <p:spPr bwMode="auto">
            <a:xfrm>
              <a:off x="4216362" y="6069777"/>
              <a:ext cx="42915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1000">
                  <a:latin typeface="Times New Roman"/>
                  <a:cs typeface="Times New Roman"/>
                </a:rPr>
                <a:t>Abbildung 1: Modell der Consumer Decision Journey. (Court et al., 2009, S. 20)</a:t>
              </a:r>
              <a:endParaRPr/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527101" y="4434426"/>
              <a:ext cx="3670084" cy="15452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400"/>
              <a:t>Quellen im Literaturverzeichnis sollen nach dem </a:t>
            </a:r>
            <a:r>
              <a:rPr lang="de-DE" sz="1400" b="1"/>
              <a:t>APA-Stil</a:t>
            </a:r>
            <a:r>
              <a:rPr lang="de-DE" sz="1400"/>
              <a:t> angegeben werden. </a:t>
            </a:r>
            <a:endParaRPr/>
          </a:p>
          <a:p>
            <a:pPr>
              <a:defRPr/>
            </a:pPr>
            <a:r>
              <a:rPr lang="de-DE" sz="1400"/>
              <a:t>Alphabetische Sortierung, keine Trennung in Bücher, Dissertationsschriften, Journal Artikel, Internetquellen usw.</a:t>
            </a:r>
            <a:endParaRPr/>
          </a:p>
          <a:p>
            <a:pPr>
              <a:defRPr/>
            </a:pPr>
            <a:r>
              <a:rPr lang="de-DE" sz="1400"/>
              <a:t>Bei mehreren Publikationen eines Autors, </a:t>
            </a:r>
            <a:r>
              <a:rPr lang="de-DE" sz="1400" b="1"/>
              <a:t>älteste Quelle </a:t>
            </a:r>
            <a:r>
              <a:rPr lang="de-DE" sz="1400"/>
              <a:t>zuerst nennen.</a:t>
            </a:r>
            <a:endParaRPr/>
          </a:p>
          <a:p>
            <a:pPr>
              <a:defRPr/>
            </a:pPr>
            <a:r>
              <a:rPr lang="de-DE" sz="1400"/>
              <a:t>Bei mehreren Publikationen eines Autors im gleichen Jahr, ergänzen Sie das Jahr um </a:t>
            </a:r>
            <a:r>
              <a:rPr lang="de-DE" sz="1400" b="1"/>
              <a:t>Kleinbuchstaben</a:t>
            </a:r>
            <a:r>
              <a:rPr lang="de-DE" sz="1400"/>
              <a:t> (a, b, c) in der Reihenfolge, wie die Quellen im Text erscheinen (Müller, 2020a; Müller 2020b).</a:t>
            </a:r>
            <a:endParaRPr/>
          </a:p>
          <a:p>
            <a:pPr>
              <a:defRPr/>
            </a:pPr>
            <a:r>
              <a:rPr lang="de-DE" sz="1400"/>
              <a:t>Fehlt in der Literaturquelle die Angabe des Verfassers, des Verlagsortes oder des Verlagsjahres, sind statt dieser die Abkürzungen o. V., o. O., o. J. einzusetzen.</a:t>
            </a:r>
            <a:endParaRPr/>
          </a:p>
          <a:p>
            <a:pPr>
              <a:defRPr/>
            </a:pPr>
            <a:r>
              <a:rPr lang="de-DE" sz="1400"/>
              <a:t>Beispiele für Quellenangaben im Literaturverzeichnis: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Literaturverzeichnis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21</a:t>
            </a:fld>
            <a:endParaRPr lang="de-DE"/>
          </a:p>
        </p:txBody>
      </p:sp>
      <p:graphicFrame>
        <p:nvGraphicFramePr>
          <p:cNvPr id="12" name="Tabelle 12"/>
          <p:cNvGraphicFramePr>
            <a:graphicFrameLocks noGrp="1"/>
          </p:cNvGraphicFramePr>
          <p:nvPr/>
        </p:nvGraphicFramePr>
        <p:xfrm>
          <a:off x="2246588" y="3825247"/>
          <a:ext cx="7698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  <a:latin typeface="Arial"/>
                          <a:cs typeface="Times New Roman"/>
                        </a:rPr>
                        <a:t>Buch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Meffert, H., Burmann, C., Kirchgeorg, M. &amp; Eisenbeiß, M. (2019). </a:t>
                      </a:r>
                      <a:r>
                        <a:rPr lang="de-DE" sz="1200" b="0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Marketing – Grundlagen marktorientierter Unternehmensführung</a:t>
                      </a:r>
                      <a:r>
                        <a:rPr lang="de-DE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13. Aufl., Wiesbaden: Springer Gabler.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de-DE" sz="1200">
                          <a:latin typeface="Arial"/>
                          <a:cs typeface="Times New Roman"/>
                        </a:rPr>
                        <a:t>Buchbeitrag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Burmann, C., Meffert, H, &amp; Feddersen, C. (2007). Identitätsbasierte Markenführung. In A. Florack, M. Scarabis &amp; E. Primosch (Hrsg.), </a:t>
                      </a:r>
                      <a:r>
                        <a:rPr lang="de-DE" sz="1200" b="0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Psychologie der Markenführung </a:t>
                      </a:r>
                      <a:r>
                        <a:rPr lang="de-DE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(S. 3-30). München: Vahlen.</a:t>
                      </a:r>
                      <a:endParaRPr lang="de-DE" sz="12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de-DE" sz="1200">
                          <a:latin typeface="Arial"/>
                          <a:cs typeface="Times New Roman"/>
                        </a:rPr>
                        <a:t>Zeitschriftenartikel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>
                          <a:latin typeface="Times New Roman"/>
                          <a:cs typeface="Times New Roman"/>
                        </a:rPr>
                        <a:t>Melnyk, V., Klein, K. &amp; Völckner, F. (2012). The Double-Edged Sword of Foreign Brand Names for Companies from Emerging Countries. </a:t>
                      </a:r>
                      <a:r>
                        <a:rPr lang="en-US" sz="1200" i="1">
                          <a:latin typeface="Times New Roman"/>
                          <a:cs typeface="Times New Roman"/>
                        </a:rPr>
                        <a:t>Journal of Marketing</a:t>
                      </a:r>
                      <a:r>
                        <a:rPr lang="en-US" sz="1200">
                          <a:latin typeface="Times New Roman"/>
                          <a:cs typeface="Times New Roman"/>
                        </a:rPr>
                        <a:t>, 76(6), 21-37.</a:t>
                      </a:r>
                      <a:endParaRPr lang="de-DE" sz="12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de-DE" sz="1200">
                          <a:latin typeface="Arial"/>
                          <a:cs typeface="Times New Roman"/>
                        </a:rPr>
                        <a:t>Internetquelle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de-DE" sz="1200">
                          <a:latin typeface="Times New Roman"/>
                          <a:cs typeface="Times New Roman"/>
                        </a:rPr>
                        <a:t>Manager Magazin (2005). </a:t>
                      </a:r>
                      <a:r>
                        <a:rPr lang="de-DE" sz="1200" i="1">
                          <a:latin typeface="Times New Roman"/>
                          <a:cs typeface="Times New Roman"/>
                        </a:rPr>
                        <a:t>AEG-Chronik – </a:t>
                      </a:r>
                      <a:r>
                        <a:rPr lang="de-DE" sz="1200" i="1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Niedergang einer Weltmarke</a:t>
                      </a:r>
                      <a:r>
                        <a:rPr lang="de-DE" sz="1200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de-DE" sz="1200" u="sng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  <a:hlinkClick r:id="rId3" tooltip="http://www.managermagazin.de/unternehmen/artikel/0,2828,389986,00.html"/>
                        </a:rPr>
                        <a:t>http://www.managermagazin.de/unternehmen/artikel/0,2828,389986,00.html</a:t>
                      </a:r>
                      <a:r>
                        <a:rPr lang="de-DE" sz="1200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de-DE" sz="1200">
                          <a:latin typeface="Times New Roman"/>
                          <a:cs typeface="Times New Roman"/>
                        </a:rPr>
                        <a:t>Zugegriffen: 27. Oktober 2019.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Baumgarth,C ./Eisend, Evanschitzky , H. (2009): Empirische Mastertechniken: Eine anwendungsorientierte Einführung für die Marketing und Managementforschung, Wiesbaden.</a:t>
            </a:r>
            <a:endParaRPr/>
          </a:p>
          <a:p>
            <a:pPr>
              <a:defRPr/>
            </a:pPr>
            <a:r>
              <a:rPr lang="de-DE"/>
              <a:t>Herrmann, A./ Homburg,C Klarmann , M. (2008): Handbuch Marktforschung, 3. Aufl., Wiesbaden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© Univ.-Prof. Dr. Christoph Burmann, markstones Institute of Marketing, Branding &amp; Technology, www.markstones.de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Möglicherweise hilfreiche Literatur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87C9E0D6-3269-475E-8D88-A638CE0DFECE}" type="slidenum">
              <a:rPr lang="de-DE"/>
              <a:t>22</a:t>
            </a:fld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398250" y="6242050"/>
            <a:ext cx="793750" cy="365125"/>
          </a:xfrm>
        </p:spPr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23</a:t>
            </a:fld>
            <a:endParaRPr lang="de-DE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0"/>
          </p:nvPr>
        </p:nvSpPr>
        <p:spPr bwMode="auto"/>
        <p:txBody>
          <a:bodyPr/>
          <a:lstStyle/>
          <a:p>
            <a:pPr marL="12700">
              <a:lnSpc>
                <a:spcPct val="100000"/>
              </a:lnSpc>
              <a:defRPr/>
            </a:pPr>
            <a:r>
              <a:rPr lang="de-DE" spc="-5">
                <a:cs typeface="Arial"/>
              </a:rPr>
              <a:t>Max-von-Laue-Straße</a:t>
            </a:r>
            <a:r>
              <a:rPr lang="de-DE" spc="-45">
                <a:cs typeface="Arial"/>
              </a:rPr>
              <a:t> </a:t>
            </a:r>
            <a:r>
              <a:rPr lang="de-DE">
                <a:cs typeface="Arial"/>
              </a:rPr>
              <a:t>1</a:t>
            </a:r>
            <a:endParaRPr/>
          </a:p>
          <a:p>
            <a:pPr marL="12700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>
                <a:cs typeface="Arial"/>
              </a:rPr>
              <a:t>Gebäude WiWi</a:t>
            </a:r>
            <a:r>
              <a:rPr lang="de-DE" spc="-50">
                <a:cs typeface="Arial"/>
              </a:rPr>
              <a:t> </a:t>
            </a:r>
            <a:r>
              <a:rPr lang="de-DE">
                <a:cs typeface="Arial"/>
              </a:rPr>
              <a:t>2</a:t>
            </a:r>
            <a:endParaRPr/>
          </a:p>
          <a:p>
            <a:pPr marL="12700" marR="5080">
              <a:lnSpc>
                <a:spcPct val="106600"/>
              </a:lnSpc>
              <a:spcBef>
                <a:spcPts val="10"/>
              </a:spcBef>
              <a:defRPr/>
            </a:pPr>
            <a:r>
              <a:rPr lang="de-DE" u="sng" spc="-5">
                <a:cs typeface="Arial"/>
                <a:hlinkClick r:id="rId3" tooltip="mailto:markstones@uni-bremen.de"/>
              </a:rPr>
              <a:t>markstones@uni-bremen.de </a:t>
            </a:r>
            <a:r>
              <a:rPr lang="de-DE" spc="-5">
                <a:cs typeface="Arial"/>
              </a:rPr>
              <a:t> </a:t>
            </a:r>
            <a:r>
              <a:rPr lang="de-DE">
                <a:cs typeface="Arial"/>
              </a:rPr>
              <a:t>0421</a:t>
            </a:r>
            <a:r>
              <a:rPr lang="de-DE" spc="-20">
                <a:cs typeface="Arial"/>
              </a:rPr>
              <a:t> </a:t>
            </a:r>
            <a:r>
              <a:rPr lang="de-DE">
                <a:cs typeface="Arial"/>
              </a:rPr>
              <a:t>218-66572</a:t>
            </a:r>
            <a:endParaRPr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Der </a:t>
            </a:r>
            <a:r>
              <a:rPr lang="de-DE" b="1"/>
              <a:t>Umfang</a:t>
            </a:r>
            <a:r>
              <a:rPr lang="de-DE"/>
              <a:t> der Masterarbeit beträgt </a:t>
            </a:r>
            <a:r>
              <a:rPr lang="de-DE" b="1"/>
              <a:t>50 Seiten </a:t>
            </a:r>
            <a:r>
              <a:rPr lang="de-DE"/>
              <a:t>Text (+/- 10% Abweichung ist zulässig). 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Zum Umfang von 50 Seiten zählt der gesamte Text der Masterarbeit </a:t>
            </a:r>
            <a:r>
              <a:rPr lang="de-DE" b="1"/>
              <a:t>inkl. der Abbildungen und Tabellen</a:t>
            </a:r>
            <a:r>
              <a:rPr lang="de-DE"/>
              <a:t> im Text.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Zum Umfang von 50 Seiten zählen </a:t>
            </a:r>
            <a:r>
              <a:rPr lang="de-DE" b="1" i="1"/>
              <a:t>nicht</a:t>
            </a:r>
            <a:r>
              <a:rPr lang="de-DE"/>
              <a:t> Deckblatt, Inhaltsverzeichnis, Abbildungs-, Tabellen- und Symbol- / Abkürzungsverzeichnis, Anhang, Literaturverzeichnis, Eidesstattliche Erklärung.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Umfang der Masterarbeit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de-DE" sz="2400" b="1">
                <a:solidFill>
                  <a:srgbClr val="E73F0C"/>
                </a:solidFill>
              </a:rPr>
              <a:t>Aufbau und wichtige Bestandteile der Arbeit 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Formatvorgaben 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Zitation 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2400" b="1">
                <a:solidFill>
                  <a:srgbClr val="E73F0C"/>
                </a:solidFill>
              </a:rPr>
              <a:t>1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Deckblatt</a:t>
            </a:r>
            <a:endParaRPr/>
          </a:p>
          <a:p>
            <a:pPr>
              <a:defRPr/>
            </a:pPr>
            <a:r>
              <a:rPr lang="de-DE"/>
              <a:t>(Gender-Disclaimer)</a:t>
            </a:r>
            <a:endParaRPr/>
          </a:p>
          <a:p>
            <a:pPr>
              <a:defRPr/>
            </a:pPr>
            <a:r>
              <a:rPr lang="de-DE"/>
              <a:t>Inhaltsverzeichnis</a:t>
            </a:r>
            <a:endParaRPr/>
          </a:p>
          <a:p>
            <a:pPr>
              <a:defRPr/>
            </a:pPr>
            <a:r>
              <a:rPr lang="de-DE"/>
              <a:t>Abbildungsverzeichnis</a:t>
            </a:r>
            <a:endParaRPr/>
          </a:p>
          <a:p>
            <a:pPr>
              <a:defRPr/>
            </a:pPr>
            <a:r>
              <a:rPr lang="de-DE"/>
              <a:t>Tabellenverzeichnis</a:t>
            </a:r>
            <a:endParaRPr/>
          </a:p>
          <a:p>
            <a:pPr>
              <a:defRPr/>
            </a:pPr>
            <a:r>
              <a:rPr lang="de-DE"/>
              <a:t>Symbol- / Abkürzungsverzeichnis</a:t>
            </a:r>
            <a:endParaRPr/>
          </a:p>
          <a:p>
            <a:pPr>
              <a:defRPr/>
            </a:pPr>
            <a:r>
              <a:rPr lang="de-DE"/>
              <a:t>Text</a:t>
            </a:r>
            <a:endParaRPr/>
          </a:p>
          <a:p>
            <a:pPr>
              <a:defRPr/>
            </a:pPr>
            <a:r>
              <a:rPr lang="de-DE"/>
              <a:t>Anhang</a:t>
            </a:r>
            <a:endParaRPr/>
          </a:p>
          <a:p>
            <a:pPr>
              <a:defRPr/>
            </a:pPr>
            <a:r>
              <a:rPr lang="de-DE"/>
              <a:t>Literaturverzeichnis</a:t>
            </a:r>
            <a:endParaRPr/>
          </a:p>
          <a:p>
            <a:pPr>
              <a:defRPr/>
            </a:pPr>
            <a:r>
              <a:rPr lang="de-DE"/>
              <a:t>Eidesstattliche Erklärung</a:t>
            </a:r>
            <a:endParaRPr/>
          </a:p>
          <a:p>
            <a:pPr>
              <a:defRPr/>
            </a:pPr>
            <a:endParaRPr lang="de-DE" sz="16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Aufbau der Arbeit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Beispielhafte Gliederung einer Masterarbeit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6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 bwMode="auto">
          <a:xfrm>
            <a:off x="6096000" y="1807724"/>
            <a:ext cx="56529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endParaRPr lang="de-DE" sz="1200">
              <a:latin typeface="Arial"/>
              <a:cs typeface="Calibri"/>
            </a:endParaRPr>
          </a:p>
          <a:p>
            <a:pPr algn="l">
              <a:defRPr/>
            </a:pPr>
            <a:r>
              <a:rPr lang="de-DE" sz="1400" b="1">
                <a:latin typeface="+mj-lt"/>
                <a:cs typeface="Calibri"/>
              </a:rPr>
              <a:t>Einleitung: </a:t>
            </a:r>
            <a:r>
              <a:rPr lang="de-DE" sz="1400">
                <a:latin typeface="+mj-lt"/>
                <a:cs typeface="Calibri"/>
              </a:rPr>
              <a:t>Einführung in das Thema, Darstellung der Problematik und Relevanz des Themas, Aufzeigen der Zielsetzung und Forschungsfragen, Aufzeigen des Aufbaus der Arbeit</a:t>
            </a:r>
            <a:endParaRPr sz="1400">
              <a:latin typeface="+mj-lt"/>
            </a:endParaRPr>
          </a:p>
          <a:p>
            <a:pPr algn="l">
              <a:defRPr/>
            </a:pPr>
            <a:endParaRPr lang="de-DE" sz="1400">
              <a:latin typeface="+mj-lt"/>
              <a:cs typeface="Calibri"/>
            </a:endParaRPr>
          </a:p>
          <a:p>
            <a:pPr algn="l">
              <a:defRPr/>
            </a:pPr>
            <a:r>
              <a:rPr lang="de-DE" sz="1400" b="1">
                <a:latin typeface="+mj-lt"/>
                <a:cs typeface="Calibri"/>
              </a:rPr>
              <a:t>Theoretische Grundlagen: </a:t>
            </a:r>
            <a:r>
              <a:rPr lang="de-DE" sz="1400">
                <a:latin typeface="+mj-lt"/>
                <a:cs typeface="Calibri"/>
              </a:rPr>
              <a:t>Darstellung aller theoretischen Grundlagen, die für das Verständnis der Arbeit notwendig sind.</a:t>
            </a:r>
            <a:endParaRPr sz="1400">
              <a:latin typeface="+mj-lt"/>
            </a:endParaRPr>
          </a:p>
          <a:p>
            <a:pPr algn="l">
              <a:defRPr/>
            </a:pPr>
            <a:endParaRPr lang="de-DE" sz="1400">
              <a:latin typeface="+mj-lt"/>
              <a:cs typeface="Calibri"/>
            </a:endParaRPr>
          </a:p>
          <a:p>
            <a:pPr algn="l">
              <a:defRPr/>
            </a:pPr>
            <a:r>
              <a:rPr lang="de-DE" sz="1400" b="1">
                <a:latin typeface="+mj-lt"/>
                <a:cs typeface="Calibri"/>
              </a:rPr>
              <a:t>Hauptteil: </a:t>
            </a:r>
            <a:r>
              <a:rPr lang="de-DE" sz="1400">
                <a:latin typeface="+mj-lt"/>
                <a:cs typeface="Calibri"/>
              </a:rPr>
              <a:t>Darstellung der Ergebnisse zur Beantwortung der Forschungsfragen. Weitere Unterkapitel des Hauptteils könnten sein: Methodik, Ergebnisse, Diskussion, Handlungsempfehlungen. </a:t>
            </a:r>
            <a:endParaRPr sz="1400">
              <a:latin typeface="+mj-lt"/>
            </a:endParaRPr>
          </a:p>
          <a:p>
            <a:pPr algn="l">
              <a:defRPr/>
            </a:pPr>
            <a:r>
              <a:rPr lang="de-DE" sz="1400" u="sng">
                <a:latin typeface="+mj-lt"/>
                <a:cs typeface="Calibri"/>
              </a:rPr>
              <a:t>Sprechen Sie den Aufbau des Hauptteils mit Ihrem Betreuer/ Ihrer Betreuerin ab.</a:t>
            </a:r>
            <a:endParaRPr sz="1400">
              <a:latin typeface="+mj-lt"/>
            </a:endParaRPr>
          </a:p>
          <a:p>
            <a:pPr algn="l">
              <a:defRPr/>
            </a:pPr>
            <a:endParaRPr lang="de-DE" sz="1400">
              <a:latin typeface="+mj-lt"/>
              <a:cs typeface="Calibri"/>
            </a:endParaRPr>
          </a:p>
          <a:p>
            <a:pPr algn="l">
              <a:defRPr/>
            </a:pPr>
            <a:r>
              <a:rPr lang="de-DE" sz="1400" b="1">
                <a:latin typeface="+mj-lt"/>
                <a:cs typeface="Calibri"/>
              </a:rPr>
              <a:t>Fazit: </a:t>
            </a:r>
            <a:r>
              <a:rPr lang="de-DE" sz="1400">
                <a:latin typeface="+mj-lt"/>
                <a:cs typeface="Calibri"/>
              </a:rPr>
              <a:t>Zusammenfassung der Arbeit. Weitere Unterkapitel des Fazits könnten sein: Limitationen, zukünftiger Forschung.</a:t>
            </a:r>
            <a:endParaRPr sz="140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3471" y="2045674"/>
            <a:ext cx="5422507" cy="3001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Geschweifte Klammer links 15"/>
          <p:cNvSpPr/>
          <p:nvPr/>
        </p:nvSpPr>
        <p:spPr bwMode="auto">
          <a:xfrm flipH="1">
            <a:off x="5669627" y="3045126"/>
            <a:ext cx="264801" cy="114731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Deckblatt Mustervorlage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7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66782" y="1224682"/>
            <a:ext cx="3619999" cy="513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feld 4"/>
          <p:cNvSpPr txBox="1"/>
          <p:nvPr/>
        </p:nvSpPr>
        <p:spPr bwMode="auto">
          <a:xfrm>
            <a:off x="5891287" y="2682207"/>
            <a:ext cx="570990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de-DE" sz="600">
                <a:latin typeface="Times New Roman"/>
                <a:cs typeface="Times New Roman"/>
              </a:rPr>
              <a:t>Masterarbeit</a:t>
            </a:r>
            <a:endParaRPr/>
          </a:p>
        </p:txBody>
      </p:sp>
      <p:sp>
        <p:nvSpPr>
          <p:cNvPr id="7" name="Textfeld 6"/>
          <p:cNvSpPr txBox="1"/>
          <p:nvPr/>
        </p:nvSpPr>
        <p:spPr bwMode="auto">
          <a:xfrm>
            <a:off x="4703735" y="2006953"/>
            <a:ext cx="17260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de-DE" sz="600">
                <a:latin typeface="Times New Roman"/>
                <a:cs typeface="Times New Roman"/>
              </a:rPr>
              <a:t>Matrikelnr.: 123456789</a:t>
            </a:r>
            <a:endParaRPr/>
          </a:p>
          <a:p>
            <a:pPr algn="l">
              <a:defRPr/>
            </a:pPr>
            <a:r>
              <a:rPr lang="de-DE" sz="600">
                <a:latin typeface="Times New Roman"/>
                <a:cs typeface="Times New Roman"/>
              </a:rPr>
              <a:t>Studiengang: Betriebswirtschaftslehre (M.Sc.)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000" baseline="30000"/>
              <a:t>1</a:t>
            </a:r>
            <a:r>
              <a:rPr lang="de-DE" sz="1000"/>
              <a:t>https://www.uni-bremen.de/chancengleichheit/profil/geschlechtergerechte-sprache</a:t>
            </a:r>
            <a:endParaRPr/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de-DE" sz="1600"/>
              <a:t>Entscheiden Sie bitte, ob Sie in Ihrer Arbeit (A) eine geschlechtergerechte Sprache oder (B) das generische Maskulinum wählen.</a:t>
            </a:r>
            <a:endParaRPr sz="1600"/>
          </a:p>
          <a:p>
            <a:pPr lvl="1">
              <a:defRPr/>
            </a:pPr>
            <a:r>
              <a:rPr lang="de-DE" sz="1400"/>
              <a:t>Haben Sie sich für eine Variante entschieden, bleiben Sie in der Umsetzung bitte </a:t>
            </a:r>
            <a:r>
              <a:rPr lang="de-DE" sz="1400" b="1"/>
              <a:t>konsistent</a:t>
            </a:r>
            <a:r>
              <a:rPr lang="de-DE" sz="1400"/>
              <a:t>.</a:t>
            </a:r>
            <a:endParaRPr sz="1400"/>
          </a:p>
          <a:p>
            <a:pPr marL="457200" lvl="1" indent="0">
              <a:buNone/>
              <a:defRPr/>
            </a:pPr>
            <a:endParaRPr lang="de-DE" sz="1200"/>
          </a:p>
          <a:p>
            <a:pPr>
              <a:defRPr/>
            </a:pPr>
            <a:r>
              <a:rPr lang="de-DE" sz="1600" b="1"/>
              <a:t>(A) Geschlechtergerechte Sprache, i.e. „Gendern“:</a:t>
            </a:r>
            <a:endParaRPr sz="1600"/>
          </a:p>
          <a:p>
            <a:pPr lvl="1">
              <a:defRPr/>
            </a:pPr>
            <a:r>
              <a:rPr lang="de-DE" sz="1400"/>
              <a:t>Formulierungsvorschläge für verschiedene Formen geschlechtersensibler Schreibweisen hat die Landeskonferenz der Frauenbeauftragten im Land Bremen zusammen mit der Landesrektor*innenkonferenz in einer Broschüre zusammengestellt</a:t>
            </a:r>
            <a:r>
              <a:rPr lang="de-DE" sz="1400" baseline="30000"/>
              <a:t>1</a:t>
            </a:r>
            <a:r>
              <a:rPr lang="de-DE" sz="1400"/>
              <a:t>. Der Akademische Senat der Universität Bremen empfiehlt ausdrücklich die Nutzung dieser Orientierungshilfe: </a:t>
            </a:r>
            <a:endParaRPr sz="1400"/>
          </a:p>
          <a:p>
            <a:pPr lvl="2">
              <a:defRPr/>
            </a:pPr>
            <a:r>
              <a:rPr lang="de-DE" sz="1100" u="sng">
                <a:hlinkClick r:id="rId3" tooltip="https://www.uni-bremen.de/fileadmin/user_upload/sites/chancengleichheit/dokumente_allgemein/geschlechtergerechte_sprache/OrientierungshilfeFuerGendergerechteSprache.pdf"/>
              </a:rPr>
              <a:t>https://www.uni-bremen.de/fileadmin/user_upload/sites/chancengleichheit/dokumente_allgemein/geschlechtergerechte_sprache/OrientierungshilfeFuerGendergerechteSprache.pdf</a:t>
            </a:r>
            <a:endParaRPr lang="de-DE" sz="1100"/>
          </a:p>
          <a:p>
            <a:pPr lvl="1">
              <a:defRPr/>
            </a:pPr>
            <a:r>
              <a:rPr lang="de-DE" sz="1400"/>
              <a:t>Beispiel 1: Die Mitarbeiterinnen und Mitarbeiter können sich bis zum 1. September anmelden. (Aufzählung)</a:t>
            </a:r>
            <a:endParaRPr sz="1400"/>
          </a:p>
          <a:p>
            <a:pPr lvl="1">
              <a:defRPr/>
            </a:pPr>
            <a:r>
              <a:rPr lang="de-DE" sz="1400"/>
              <a:t>Beispiel 2: Die Mitarbeiter*innen können sich bis zum 1. September anmelden. (Gender-Sternchen)</a:t>
            </a:r>
            <a:endParaRPr sz="1400"/>
          </a:p>
          <a:p>
            <a:pPr lvl="1">
              <a:defRPr/>
            </a:pPr>
            <a:r>
              <a:rPr lang="de-DE" sz="1400"/>
              <a:t>Beispiel 3: Die Mitarbeitenden können sich bis zum 1. September anmelden. (geschlechtsneutral)</a:t>
            </a:r>
            <a:endParaRPr sz="1400"/>
          </a:p>
          <a:p>
            <a:pPr lvl="1">
              <a:defRPr/>
            </a:pPr>
            <a:endParaRPr lang="de-DE" sz="1100"/>
          </a:p>
          <a:p>
            <a:pPr>
              <a:defRPr/>
            </a:pPr>
            <a:r>
              <a:rPr lang="de-DE" sz="1600" b="1"/>
              <a:t>(B) Generisches Maskulinum:</a:t>
            </a:r>
            <a:endParaRPr sz="1600"/>
          </a:p>
          <a:p>
            <a:pPr lvl="1">
              <a:defRPr/>
            </a:pPr>
            <a:r>
              <a:rPr lang="de-DE" sz="1400"/>
              <a:t>Sollten Sie das generische Maskulinum in Ihrer Arbeit benutzen wollen, fügen Sie Ihrer Arbeit ein Gender-Disclaimer bei. </a:t>
            </a:r>
            <a:endParaRPr sz="1400"/>
          </a:p>
          <a:p>
            <a:pPr lvl="1">
              <a:defRPr/>
            </a:pPr>
            <a:r>
              <a:rPr lang="de-DE" sz="1400"/>
              <a:t>Dieser wird VOR das Inhaltsverzeichnis platziert (römische Seitenzahl) und muss nicht ins Inhaltsverzeichnis aufgenommen werden.</a:t>
            </a:r>
            <a:endParaRPr sz="1400"/>
          </a:p>
          <a:p>
            <a:pPr lvl="1">
              <a:defRPr/>
            </a:pPr>
            <a:r>
              <a:rPr lang="de-DE" sz="1400"/>
              <a:t>Folgenden </a:t>
            </a:r>
            <a:r>
              <a:rPr lang="de-DE" sz="1400" b="1"/>
              <a:t>Mustertext</a:t>
            </a:r>
            <a:r>
              <a:rPr lang="de-DE" sz="1400"/>
              <a:t> können Sie hierfür verwenden:</a:t>
            </a:r>
            <a:endParaRPr sz="1400"/>
          </a:p>
          <a:p>
            <a:pPr lvl="2">
              <a:defRPr/>
            </a:pPr>
            <a:r>
              <a:rPr lang="de-DE" sz="1200"/>
              <a:t>„Die in der Abschlussarbeit gewählte männliche Form bezieht sich immer zugleich auf weibliche, männliche und diverse Personen.“</a:t>
            </a:r>
            <a:endParaRPr sz="12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Geschlechtergerechte Sprache &amp; Gender-Disclaimer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0FD5DCE-121B-AE49-85AC-ED4209D3CA44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 bwMode="auto">
          <a:xfrm>
            <a:off x="388213" y="1321904"/>
            <a:ext cx="7392896" cy="4657898"/>
          </a:xfrm>
        </p:spPr>
        <p:txBody>
          <a:bodyPr/>
          <a:lstStyle/>
          <a:p>
            <a:pPr>
              <a:defRPr/>
            </a:pPr>
            <a:r>
              <a:rPr lang="de-DE" sz="1400"/>
              <a:t>Im Anhang werden alle Abbildungen, Tabellen und Dokumente aufgeführt, die für das Verständnis Ihrer Arbeit wichtig sind, aber nicht Teil des Haupttextes sind. </a:t>
            </a:r>
            <a:endParaRPr sz="1400"/>
          </a:p>
          <a:p>
            <a:pPr lvl="1">
              <a:defRPr/>
            </a:pPr>
            <a:r>
              <a:rPr lang="de-DE" sz="1200"/>
              <a:t>In der Regel handelt es sich dabei vor allem um umfangreiche Dokumente, wie z. B. Interviewprotokolle oder Fragebögen.</a:t>
            </a:r>
            <a:endParaRPr sz="1200"/>
          </a:p>
          <a:p>
            <a:pPr>
              <a:defRPr/>
            </a:pPr>
            <a:r>
              <a:rPr lang="de-DE" sz="1400"/>
              <a:t>Analog zu Abbildungen und Tabellen werden auch Anhänge nummeriert, beschriftet </a:t>
            </a:r>
            <a:r>
              <a:rPr lang="de-DE" sz="1400" b="1"/>
              <a:t>(oben) </a:t>
            </a:r>
            <a:r>
              <a:rPr lang="de-DE" sz="1400"/>
              <a:t>und mit Quellen versehen.</a:t>
            </a:r>
            <a:endParaRPr sz="1400"/>
          </a:p>
          <a:p>
            <a:pPr lvl="1">
              <a:defRPr/>
            </a:pPr>
            <a:r>
              <a:rPr lang="de-DE" sz="1200"/>
              <a:t>Die Quellen, die in Anhängen zitiert werden, müssen im Literaturverzeichnis angegeben werden.</a:t>
            </a:r>
            <a:endParaRPr/>
          </a:p>
          <a:p>
            <a:pPr>
              <a:defRPr/>
            </a:pPr>
            <a:r>
              <a:rPr lang="de-DE" sz="1400"/>
              <a:t>Auf alle Anhänge muss im Text verwiesen werden.</a:t>
            </a:r>
            <a:endParaRPr/>
          </a:p>
          <a:p>
            <a:pPr lvl="1">
              <a:defRPr/>
            </a:pPr>
            <a:r>
              <a:rPr lang="de-DE" sz="1200"/>
              <a:t>Beispiel: Mit der Vorgehensweise konnten insgesamt 612 Beiträge identifiziert werden (siehe Anhang 1).</a:t>
            </a:r>
            <a:endParaRPr/>
          </a:p>
          <a:p>
            <a:pPr marL="457200" lvl="1" indent="0">
              <a:buNone/>
              <a:defRPr/>
            </a:pPr>
            <a:endParaRPr lang="de-DE" sz="1200"/>
          </a:p>
          <a:p>
            <a:pPr marL="457200" lvl="1" indent="0">
              <a:buNone/>
              <a:defRPr/>
            </a:pPr>
            <a:endParaRPr lang="de-DE" sz="1200"/>
          </a:p>
          <a:p>
            <a:pPr>
              <a:defRPr/>
            </a:pPr>
            <a:r>
              <a:rPr lang="de-DE" sz="1400"/>
              <a:t>Bei besonders umfangreichen Anhängen sollten Sie Ihrer Arbeit ein </a:t>
            </a:r>
            <a:r>
              <a:rPr lang="de-DE" sz="1400" b="1"/>
              <a:t>Anhangsverzeichnis</a:t>
            </a:r>
            <a:r>
              <a:rPr lang="de-DE" sz="1400"/>
              <a:t> beifügen.</a:t>
            </a:r>
            <a:endParaRPr/>
          </a:p>
          <a:p>
            <a:pPr lvl="1">
              <a:defRPr/>
            </a:pPr>
            <a:r>
              <a:rPr lang="de-DE" sz="1200"/>
              <a:t>Das Anhangsverzeichnis ist eine Übersicht aller Anhänge und wird </a:t>
            </a:r>
            <a:r>
              <a:rPr lang="de-DE" sz="1200" b="1"/>
              <a:t>zu Beginn </a:t>
            </a:r>
            <a:r>
              <a:rPr lang="de-DE" sz="1200"/>
              <a:t>des Anhangs platziert.</a:t>
            </a:r>
            <a:endParaRPr/>
          </a:p>
          <a:p>
            <a:pPr lvl="1">
              <a:defRPr/>
            </a:pPr>
            <a:r>
              <a:rPr lang="de-DE" sz="1200"/>
              <a:t>Dieses ist analog zum Abbildungs-/ Tabellenverzeichnis zu formatieren:</a:t>
            </a:r>
            <a:endParaRPr/>
          </a:p>
          <a:p>
            <a:pPr lvl="1">
              <a:defRPr/>
            </a:pPr>
            <a:endParaRPr lang="de-DE" sz="1200"/>
          </a:p>
          <a:p>
            <a:pPr lvl="1">
              <a:defRPr/>
            </a:pPr>
            <a:endParaRPr lang="de-DE" sz="1200"/>
          </a:p>
          <a:p>
            <a:pPr lvl="1">
              <a:defRPr/>
            </a:pPr>
            <a:endParaRPr lang="de-DE" sz="1200"/>
          </a:p>
          <a:p>
            <a:pPr lvl="1">
              <a:defRPr/>
            </a:pPr>
            <a:endParaRPr lang="de-DE" sz="1200"/>
          </a:p>
          <a:p>
            <a:pPr lvl="1">
              <a:defRPr/>
            </a:pPr>
            <a:endParaRPr lang="de-DE" sz="12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Anhang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51010B3B-EDEF-F247-9795-6A9D97EC4BE2}" type="slidenum">
              <a:rPr lang="de-DE"/>
              <a:t>9</a:t>
            </a:fld>
            <a:endParaRPr lang="de-DE"/>
          </a:p>
        </p:txBody>
      </p:sp>
      <p:grpSp>
        <p:nvGrpSpPr>
          <p:cNvPr id="9" name="Gruppieren 8"/>
          <p:cNvGrpSpPr/>
          <p:nvPr/>
        </p:nvGrpSpPr>
        <p:grpSpPr bwMode="auto">
          <a:xfrm>
            <a:off x="7781109" y="2114517"/>
            <a:ext cx="4394152" cy="1982443"/>
            <a:chOff x="2212465" y="3168839"/>
            <a:chExt cx="4394152" cy="1982443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384434" y="3605984"/>
              <a:ext cx="3670084" cy="15452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Textfeld 11"/>
            <p:cNvSpPr txBox="1"/>
            <p:nvPr/>
          </p:nvSpPr>
          <p:spPr bwMode="auto">
            <a:xfrm>
              <a:off x="2212465" y="3168839"/>
              <a:ext cx="4394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1000" b="1">
                  <a:latin typeface="Times New Roman"/>
                  <a:cs typeface="Times New Roman"/>
                </a:rPr>
                <a:t>Anhang 1: Modell der Consumer Decision Journey. (Court et al., 2009, S. 20)</a:t>
              </a:r>
              <a:endParaRPr/>
            </a:p>
            <a:p>
              <a:pPr>
                <a:defRPr/>
              </a:pPr>
              <a:endParaRPr lang="de-DE" sz="1000">
                <a:latin typeface="Times New Roman"/>
                <a:cs typeface="Times New Roman"/>
              </a:endParaRPr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13668" y="4392199"/>
            <a:ext cx="3890119" cy="997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565656"/>
      </a:dk2>
      <a:lt2>
        <a:srgbClr val="E7E6E6"/>
      </a:lt2>
      <a:accent1>
        <a:srgbClr val="565656"/>
      </a:accent1>
      <a:accent2>
        <a:srgbClr val="E73F0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  <a:ln>
          <a:noFill/>
        </a:ln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2241</Words>
  <Application>Microsoft Office PowerPoint</Application>
  <PresentationFormat>Breitbild</PresentationFormat>
  <Paragraphs>252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</vt:lpstr>
      <vt:lpstr>PowerPoint-Präsentation</vt:lpstr>
      <vt:lpstr>Masterarbeiten am markstones Institut</vt:lpstr>
      <vt:lpstr>Umfang der Masterarbeit</vt:lpstr>
      <vt:lpstr>PowerPoint-Präsentation</vt:lpstr>
      <vt:lpstr>Aufbau der Arbeit</vt:lpstr>
      <vt:lpstr>Beispielhafte Gliederung einer Masterarbeit</vt:lpstr>
      <vt:lpstr>Deckblatt Mustervorlage</vt:lpstr>
      <vt:lpstr>Geschlechtergerechte Sprache &amp; Gender-Disclaimer</vt:lpstr>
      <vt:lpstr>Anhang</vt:lpstr>
      <vt:lpstr>Eidesstattliche Erklärung zur Plagiatsprüfung, erhobene Daten</vt:lpstr>
      <vt:lpstr>Bei der Nutzung KI-basierter Anwendungen ist dies in der Eigenständig-keitserklärung anzugeben und im Anhang zu dokumentieren</vt:lpstr>
      <vt:lpstr>Grenzen und Regelungen der KI-Nutzung  </vt:lpstr>
      <vt:lpstr>PowerPoint-Präsentation</vt:lpstr>
      <vt:lpstr>Formatierung des Textes</vt:lpstr>
      <vt:lpstr>Formatierung der Abbildungs-, Tabellen-, Abkürzungs- &amp; Symbolverzeichnisse</vt:lpstr>
      <vt:lpstr>Formatierung von Abbildungen/ Tabellen</vt:lpstr>
      <vt:lpstr>PowerPoint-Präsentation</vt:lpstr>
      <vt:lpstr>Zitation im Text</vt:lpstr>
      <vt:lpstr>Anmerkungen Zitation im Text</vt:lpstr>
      <vt:lpstr>Zitation von Abbildungen und Tabellen</vt:lpstr>
      <vt:lpstr>Literaturverzeichnis</vt:lpstr>
      <vt:lpstr>Möglicherweise hilfreiche Literatur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</dc:title>
  <dc:creator>David Brüninghaus</dc:creator>
  <cp:lastModifiedBy>Jessica Tichonof</cp:lastModifiedBy>
  <cp:revision>2400</cp:revision>
  <dcterms:created xsi:type="dcterms:W3CDTF">2018-09-28T09:35:22Z</dcterms:created>
  <dcterms:modified xsi:type="dcterms:W3CDTF">2024-12-20T07:34:51Z</dcterms:modified>
</cp:coreProperties>
</file>