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68" r:id="rId2"/>
    <p:sldId id="273" r:id="rId3"/>
    <p:sldId id="287" r:id="rId4"/>
    <p:sldId id="307" r:id="rId5"/>
    <p:sldId id="288" r:id="rId6"/>
    <p:sldId id="290" r:id="rId7"/>
    <p:sldId id="289" r:id="rId8"/>
    <p:sldId id="304" r:id="rId9"/>
    <p:sldId id="312" r:id="rId10"/>
    <p:sldId id="313" r:id="rId11"/>
    <p:sldId id="314" r:id="rId12"/>
    <p:sldId id="310" r:id="rId13"/>
    <p:sldId id="293" r:id="rId14"/>
    <p:sldId id="292" r:id="rId15"/>
    <p:sldId id="305" r:id="rId16"/>
    <p:sldId id="311" r:id="rId17"/>
    <p:sldId id="300" r:id="rId18"/>
    <p:sldId id="303" r:id="rId19"/>
    <p:sldId id="306" r:id="rId20"/>
    <p:sldId id="295" r:id="rId21"/>
    <p:sldId id="297" r:id="rId22"/>
    <p:sldId id="286" r:id="rId23"/>
  </p:sldIdLst>
  <p:sldSz cx="12192000" cy="6858000"/>
  <p:notesSz cx="6791325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Bosak" initials="OB" lastIdx="2" clrIdx="0">
    <p:extLst>
      <p:ext uri="{19B8F6BF-5375-455C-9EA6-DF929625EA0E}">
        <p15:presenceInfo xmlns:p15="http://schemas.microsoft.com/office/powerpoint/2012/main" userId="S-1-5-21-3775065756-2156489076-2568827063-10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F0C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737" autoAdjust="0"/>
  </p:normalViewPr>
  <p:slideViewPr>
    <p:cSldViewPr snapToGrid="0" snapToObjects="1">
      <p:cViewPr varScale="1">
        <p:scale>
          <a:sx n="62" d="100"/>
          <a:sy n="62" d="100"/>
        </p:scale>
        <p:origin x="9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99BD893-B256-F242-AF21-B8F9B09DC1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FCB1CB-9656-DA46-BE48-9BAA42CDDA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293500-6FBA-FC47-BADB-FB83E0DAE5F0}" type="datetimeFigureOut">
              <a:rPr lang="de-DE"/>
              <a:pPr>
                <a:defRPr/>
              </a:pPr>
              <a:t>20.12.2024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97C59C8E-DF1C-8A4E-AEE3-1C466AC8CA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F33C1282-4076-0C4D-A84A-5514B81FE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133" y="4751219"/>
            <a:ext cx="543306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651EC0-F6D5-0745-855D-79357CD571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290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9BFCF7-90C2-D54A-AAA3-FB1237E75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6846" y="9377317"/>
            <a:ext cx="294290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D966E4-6BAC-D34B-966C-361186D784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956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966E4-6BAC-D34B-966C-361186D784D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54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966E4-6BAC-D34B-966C-361186D784D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56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966E4-6BAC-D34B-966C-361186D784D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79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-Mark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A426416-2D26-E44E-9EB0-4612AF7410B0}"/>
              </a:ext>
            </a:extLst>
          </p:cNvPr>
          <p:cNvSpPr/>
          <p:nvPr/>
        </p:nvSpPr>
        <p:spPr>
          <a:xfrm>
            <a:off x="160338" y="0"/>
            <a:ext cx="11871325" cy="1233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04727A6-EFE6-E84C-A9FC-88A4D048E9AA}"/>
              </a:ext>
            </a:extLst>
          </p:cNvPr>
          <p:cNvSpPr/>
          <p:nvPr/>
        </p:nvSpPr>
        <p:spPr>
          <a:xfrm>
            <a:off x="0" y="5653088"/>
            <a:ext cx="11872913" cy="1233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" name="Bild 7">
            <a:extLst>
              <a:ext uri="{FF2B5EF4-FFF2-40B4-BE49-F238E27FC236}">
                <a16:creationId xmlns:a16="http://schemas.microsoft.com/office/drawing/2014/main" id="{1430E69C-7A27-BC46-A04A-6DC832EDC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4"/>
          <a:stretch>
            <a:fillRect/>
          </a:stretch>
        </p:blipFill>
        <p:spPr bwMode="auto">
          <a:xfrm>
            <a:off x="57468" y="95116"/>
            <a:ext cx="551021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2A0C8C6-4FC2-D14A-A865-EA5CFF41D9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5788" y="5066913"/>
            <a:ext cx="11273630" cy="414337"/>
          </a:xfrm>
        </p:spPr>
        <p:txBody>
          <a:bodyPr/>
          <a:lstStyle>
            <a:lvl1pPr marL="0" indent="0" algn="ctr">
              <a:buNone/>
              <a:defRPr>
                <a:solidFill>
                  <a:srgbClr val="565656"/>
                </a:solidFill>
              </a:defRPr>
            </a:lvl1pPr>
          </a:lstStyle>
          <a:p>
            <a:pPr lvl="0"/>
            <a:r>
              <a:rPr lang="de-DE" dirty="0"/>
              <a:t>Autoren/Dozenten</a:t>
            </a:r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6AD2A8AA-0E5C-3B43-8182-8E82FE3E660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5788" y="5567381"/>
            <a:ext cx="11273630" cy="414337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565656"/>
                </a:solidFill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62923FC-E2A6-144D-A8C8-8EDF751506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5788" y="4068802"/>
            <a:ext cx="11287125" cy="893763"/>
          </a:xfrm>
        </p:spPr>
        <p:txBody>
          <a:bodyPr anchor="ctr"/>
          <a:lstStyle>
            <a:lvl1pPr marL="0" indent="0" algn="ctr">
              <a:buNone/>
              <a:defRPr sz="3200" b="1">
                <a:solidFill>
                  <a:srgbClr val="565656"/>
                </a:solidFill>
              </a:defRPr>
            </a:lvl1pPr>
          </a:lstStyle>
          <a:p>
            <a:pPr lvl="0"/>
            <a:r>
              <a:rPr lang="de-DE" b="1" dirty="0"/>
              <a:t>Titel der Präsentation</a:t>
            </a: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DD32A74E-2B9A-6B45-AF3F-318D18C166E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2293" y="3527106"/>
            <a:ext cx="11287125" cy="371149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rgbClr val="565656"/>
                </a:solidFill>
              </a:defRPr>
            </a:lvl1pPr>
          </a:lstStyle>
          <a:p>
            <a:r>
              <a:rPr lang="de-DE" dirty="0"/>
              <a:t>Conference / Veranstaltung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4C1F08D-D854-6048-AF97-B8BD1D528B34}"/>
              </a:ext>
            </a:extLst>
          </p:cNvPr>
          <p:cNvSpPr/>
          <p:nvPr userDrawn="1"/>
        </p:nvSpPr>
        <p:spPr>
          <a:xfrm>
            <a:off x="0" y="3450939"/>
            <a:ext cx="12192000" cy="533023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6A096E2-1AF3-E746-BC70-4E7CBE2308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0" b="11387"/>
          <a:stretch/>
        </p:blipFill>
        <p:spPr bwMode="auto">
          <a:xfrm>
            <a:off x="5827647" y="674914"/>
            <a:ext cx="6369139" cy="27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83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CBDED6-94B4-FD42-8B00-33314EA89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5"/>
            <a:ext cx="10515600" cy="42973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2B2942-6B34-7E49-80B8-0D1A87D6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9B156C-346F-6940-9606-7671046F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0B3B-EDEF-F247-9795-6A9D97EC4BE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52ED3E2-131C-4A4D-BB84-2A4A09C49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5938" y="6059492"/>
            <a:ext cx="9567862" cy="304800"/>
          </a:xfr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73F0C"/>
              </a:buClr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73F0C"/>
              </a:buClr>
              <a:buSzTx/>
              <a:buFontTx/>
              <a:buNone/>
              <a:tabLst/>
              <a:defRPr/>
            </a:pPr>
            <a:r>
              <a:rPr lang="de-DE" dirty="0"/>
              <a:t>Quellen: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EF11962-8827-7A43-BE2E-C905CFB9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02" y="170633"/>
            <a:ext cx="10515600" cy="8174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481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2BC630-37A6-1E46-9947-015F8464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8B7907-218B-9142-BD76-6B8C2B4E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F2B8-79E0-1843-8DD7-D4B8C46E60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688747B4-C779-FB43-A49D-AE74DED286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5938" y="6059354"/>
            <a:ext cx="9567862" cy="30480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r>
              <a:rPr lang="de-DE" dirty="0"/>
              <a:t>Quellen: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D6D0E0C-44B3-8748-97A7-20B890B4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02" y="170633"/>
            <a:ext cx="10515600" cy="8174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883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2ABDF4-1624-3D4D-A2E0-060853309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0789"/>
            <a:ext cx="5181600" cy="425848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C5AF59-F483-204E-80DC-087872300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10789"/>
            <a:ext cx="5181600" cy="425848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F06048-94C1-1349-BDAC-94A2F980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D698E-749E-3142-8D98-6637B3EA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5DCE-121B-AE49-85AC-ED4209D3CA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B03B282-7561-4543-B445-558029E9EB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5938" y="6059354"/>
            <a:ext cx="9567862" cy="30480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r>
              <a:rPr lang="de-DE" dirty="0"/>
              <a:t>Quellen: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C2B145B-8AB4-C841-B7AD-078099FA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02" y="170633"/>
            <a:ext cx="10515600" cy="8174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1592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847D4-8591-A740-B2BE-EA2C1076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02" y="170633"/>
            <a:ext cx="10515600" cy="8174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12CF46-C02F-6740-AF9F-F3570E105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6767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2B1FD9-0128-3741-AAF5-0D5395119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0679"/>
            <a:ext cx="5157787" cy="33040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20498CA-D8E3-9941-A87C-670397C09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6767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C9F764A-0F17-5843-9E1F-603CC7665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0679"/>
            <a:ext cx="5183188" cy="33040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D623C79-2714-8141-9B85-68EF6A76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3DD5A8-2AEC-D549-8302-1BF82D60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841D8-58DC-9245-8E12-4151E724C4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639E4123-EAA4-EA42-9540-C146F096EA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5938" y="6059354"/>
            <a:ext cx="9567862" cy="304800"/>
          </a:xfr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r>
              <a:rPr lang="de-DE" dirty="0"/>
              <a:t>Quellen:</a:t>
            </a:r>
          </a:p>
        </p:txBody>
      </p:sp>
    </p:spTree>
    <p:extLst>
      <p:ext uri="{BB962C8B-B14F-4D97-AF65-F5344CB8AC3E}">
        <p14:creationId xmlns:p14="http://schemas.microsoft.com/office/powerpoint/2010/main" val="183954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0797EB4-01A0-CA4C-99EF-42A4107C8D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7">
            <a:extLst>
              <a:ext uri="{FF2B5EF4-FFF2-40B4-BE49-F238E27FC236}">
                <a16:creationId xmlns:a16="http://schemas.microsoft.com/office/drawing/2014/main" id="{8326AF4E-DFAD-D049-9F87-DF9E755181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4"/>
          <a:stretch>
            <a:fillRect/>
          </a:stretch>
        </p:blipFill>
        <p:spPr bwMode="auto">
          <a:xfrm>
            <a:off x="157655" y="1115539"/>
            <a:ext cx="6196806" cy="386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806AA7-BD35-4447-9E34-93694CCE796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21023" y="2429667"/>
            <a:ext cx="3704415" cy="302896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E73F0C"/>
              </a:buClr>
              <a:buSzTx/>
              <a:buFontTx/>
              <a:buNone/>
              <a:tabLst/>
              <a:defRPr sz="2000" b="0"/>
            </a:lvl1pPr>
          </a:lstStyle>
          <a:p>
            <a:r>
              <a:rPr lang="de-DE" dirty="0"/>
              <a:t>Kontaktdaten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08FD5D-A0DF-9247-8ACA-0F6A73725AAE}"/>
              </a:ext>
            </a:extLst>
          </p:cNvPr>
          <p:cNvSpPr txBox="1"/>
          <p:nvPr userDrawn="1"/>
        </p:nvSpPr>
        <p:spPr>
          <a:xfrm>
            <a:off x="7421023" y="1925961"/>
            <a:ext cx="3704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Universität Bremen</a:t>
            </a:r>
          </a:p>
        </p:txBody>
      </p:sp>
    </p:spTree>
    <p:extLst>
      <p:ext uri="{BB962C8B-B14F-4D97-AF65-F5344CB8AC3E}">
        <p14:creationId xmlns:p14="http://schemas.microsoft.com/office/powerpoint/2010/main" val="107510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2" descr="Markstones Logo-RZ4.jpg">
            <a:extLst>
              <a:ext uri="{FF2B5EF4-FFF2-40B4-BE49-F238E27FC236}">
                <a16:creationId xmlns:a16="http://schemas.microsoft.com/office/drawing/2014/main" id="{BBA2FF21-ECCB-E64F-AD43-F904BDC5F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761038"/>
            <a:ext cx="16652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>
            <a:extLst>
              <a:ext uri="{FF2B5EF4-FFF2-40B4-BE49-F238E27FC236}">
                <a16:creationId xmlns:a16="http://schemas.microsoft.com/office/drawing/2014/main" id="{827D94CA-9CE9-5746-A415-5DC50B4E9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1615" y="182511"/>
            <a:ext cx="9039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028" name="Textplatzhalter 2">
            <a:extLst>
              <a:ext uri="{FF2B5EF4-FFF2-40B4-BE49-F238E27FC236}">
                <a16:creationId xmlns:a16="http://schemas.microsoft.com/office/drawing/2014/main" id="{D0DD5089-A7DF-C34A-9F9B-6FAA9D0A9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22369"/>
            <a:ext cx="10515599" cy="453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Formatvorlagen des Textmasters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8A11AB-AF27-4A4C-A6ED-4BEFBE8FA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938" y="6443663"/>
            <a:ext cx="7392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CF04B0-BE88-B04B-B536-4EA7B3764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1348" y="6443663"/>
            <a:ext cx="1652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E2C559-F614-5D4D-BCB0-C0626354E24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C5141F2B-F2E8-9745-BFF6-BF1BA325C6E0}"/>
              </a:ext>
            </a:extLst>
          </p:cNvPr>
          <p:cNvCxnSpPr>
            <a:cxnSpLocks/>
          </p:cNvCxnSpPr>
          <p:nvPr/>
        </p:nvCxnSpPr>
        <p:spPr>
          <a:xfrm>
            <a:off x="838200" y="996943"/>
            <a:ext cx="10515600" cy="0"/>
          </a:xfrm>
          <a:prstGeom prst="line">
            <a:avLst/>
          </a:prstGeom>
          <a:ln w="22225">
            <a:solidFill>
              <a:srgbClr val="E73F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5E0592BC-5CB6-F343-AD4C-977BC537FFF7}"/>
              </a:ext>
            </a:extLst>
          </p:cNvPr>
          <p:cNvCxnSpPr>
            <a:cxnSpLocks/>
          </p:cNvCxnSpPr>
          <p:nvPr/>
        </p:nvCxnSpPr>
        <p:spPr>
          <a:xfrm>
            <a:off x="1785938" y="6370638"/>
            <a:ext cx="9567862" cy="0"/>
          </a:xfrm>
          <a:prstGeom prst="line">
            <a:avLst/>
          </a:prstGeom>
          <a:ln w="22225">
            <a:solidFill>
              <a:srgbClr val="E73F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A646EF12-212D-445D-823F-488A95104F0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92322" y="202481"/>
            <a:ext cx="1839383" cy="660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2" r:id="rId2"/>
    <p:sldLayoutId id="2147483676" r:id="rId3"/>
    <p:sldLayoutId id="2147483674" r:id="rId4"/>
    <p:sldLayoutId id="2147483675" r:id="rId5"/>
    <p:sldLayoutId id="2147483683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E73F0C"/>
        </a:buClr>
        <a:buBlip>
          <a:blip r:embed="rId10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E73F0C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E73F0C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E73F0C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E73F0C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agermagazin.de/unternehmen/artikel/0,2828,389986,00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remen.de/fileadmin/user_upload/sites/chancengleichheit/dokumente_allgemein/geschlechtergerechte_sprache/OrientierungshilfeFuerGendergerechteSprach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29D193-AD13-8B45-9FDF-CF7267794A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5788" y="5876872"/>
            <a:ext cx="11273630" cy="414337"/>
          </a:xfrm>
        </p:spPr>
        <p:txBody>
          <a:bodyPr/>
          <a:lstStyle/>
          <a:p>
            <a:r>
              <a:rPr lang="de-DE" dirty="0"/>
              <a:t>Januar 2025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449A41-2BEC-AB46-A39F-86F4E0C51C2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Richtlinien Bachelorarbeiten </a:t>
            </a:r>
            <a:br>
              <a:rPr lang="de-DE" dirty="0"/>
            </a:br>
            <a:r>
              <a:rPr lang="de-DE" dirty="0"/>
              <a:t>am markstones Institute</a:t>
            </a: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474A18EA-6EC0-32C8-55DF-2250D1C9E558}"/>
              </a:ext>
            </a:extLst>
          </p:cNvPr>
          <p:cNvSpPr txBox="1">
            <a:spLocks/>
          </p:cNvSpPr>
          <p:nvPr/>
        </p:nvSpPr>
        <p:spPr bwMode="auto">
          <a:xfrm>
            <a:off x="599283" y="5123226"/>
            <a:ext cx="11273630" cy="6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73F0C"/>
              </a:buClr>
              <a:buNone/>
              <a:defRPr sz="1800" kern="1200">
                <a:solidFill>
                  <a:srgbClr val="5656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Prof. Dr. Christoph Burmann, Prof. Dr. Maik Eisenbeiß, Prof. Dr. Kristina Klein, </a:t>
            </a:r>
            <a:br>
              <a:rPr lang="de-DE" dirty="0"/>
            </a:br>
            <a:r>
              <a:rPr lang="de-DE" dirty="0"/>
              <a:t>Prof. Dr. Matthias Klumpp, Dr. Michael Schade</a:t>
            </a:r>
          </a:p>
        </p:txBody>
      </p:sp>
    </p:spTree>
    <p:extLst>
      <p:ext uri="{BB962C8B-B14F-4D97-AF65-F5344CB8AC3E}">
        <p14:creationId xmlns:p14="http://schemas.microsoft.com/office/powerpoint/2010/main" val="238473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F758B84-89C8-7EA5-22EC-14454D7A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6AAC5B-E1D3-36A6-2B6B-6D080664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426DB5-3ACC-BA34-2597-A77DC7AA8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D71EEC5-3F28-0D5D-9827-630450AC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 der </a:t>
            </a:r>
            <a:r>
              <a:rPr lang="en-GB" dirty="0" err="1"/>
              <a:t>Nutzung</a:t>
            </a:r>
            <a:r>
              <a:rPr lang="en-GB" dirty="0"/>
              <a:t> KI-</a:t>
            </a:r>
            <a:r>
              <a:rPr lang="en-GB" dirty="0" err="1"/>
              <a:t>basierter</a:t>
            </a:r>
            <a:r>
              <a:rPr lang="en-GB" dirty="0"/>
              <a:t> </a:t>
            </a:r>
            <a:r>
              <a:rPr lang="en-GB" dirty="0" err="1"/>
              <a:t>Anwendungen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dies in der </a:t>
            </a:r>
            <a:r>
              <a:rPr lang="en-GB" dirty="0" err="1"/>
              <a:t>Eigenständig-keitserklärung</a:t>
            </a:r>
            <a:r>
              <a:rPr lang="en-GB" dirty="0"/>
              <a:t> </a:t>
            </a:r>
            <a:r>
              <a:rPr lang="en-GB" dirty="0" err="1"/>
              <a:t>anzugeben</a:t>
            </a:r>
            <a:r>
              <a:rPr lang="en-GB" dirty="0"/>
              <a:t> und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Anhang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dokumentieren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FC9AFE-EE5E-2F68-5447-01552D01F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26" t="15357" r="15109" b="4940"/>
          <a:stretch/>
        </p:blipFill>
        <p:spPr>
          <a:xfrm>
            <a:off x="1771774" y="1094149"/>
            <a:ext cx="3844981" cy="51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3557345-4B2D-910B-0E02-0B727914F459}"/>
              </a:ext>
            </a:extLst>
          </p:cNvPr>
          <p:cNvSpPr/>
          <p:nvPr/>
        </p:nvSpPr>
        <p:spPr>
          <a:xfrm>
            <a:off x="1908310" y="3564834"/>
            <a:ext cx="3591339" cy="21203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06A5C377-EE6E-33B8-7557-FFD7E7AF4FF4}"/>
              </a:ext>
            </a:extLst>
          </p:cNvPr>
          <p:cNvSpPr txBox="1">
            <a:spLocks/>
          </p:cNvSpPr>
          <p:nvPr/>
        </p:nvSpPr>
        <p:spPr bwMode="auto">
          <a:xfrm>
            <a:off x="765902" y="170633"/>
            <a:ext cx="10515600" cy="81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/>
              <a:t>Bei der Nutzung KI-basierter Anwendungen ist dies in der Eigenständig-keitserklärung anzugeben und im Anhang zu dokumentieren</a:t>
            </a:r>
            <a:endParaRPr lang="en-GB" dirty="0"/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F5EFF331-A570-FB33-CF92-76D270D0140F}"/>
              </a:ext>
            </a:extLst>
          </p:cNvPr>
          <p:cNvSpPr txBox="1">
            <a:spLocks/>
          </p:cNvSpPr>
          <p:nvPr/>
        </p:nvSpPr>
        <p:spPr bwMode="auto">
          <a:xfrm>
            <a:off x="6023702" y="2001318"/>
            <a:ext cx="6096000" cy="228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73F0C"/>
              </a:buClr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600" b="0" kern="0" dirty="0"/>
              <a:t>Nutzung von KI [XY] zur Übersetzung der Quellen [X, Y, Z] vom Englischen ins Deutsche.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Nutzung von </a:t>
            </a:r>
            <a:r>
              <a:rPr lang="de-DE" sz="1600" b="0" kern="0" dirty="0"/>
              <a:t>KI [XY] </a:t>
            </a:r>
            <a:r>
              <a:rPr lang="de-DE" sz="1600" dirty="0"/>
              <a:t>zur Generierung erster Informationen zu den Themengebieten [X, Y, Z].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Nutzung von </a:t>
            </a:r>
            <a:r>
              <a:rPr lang="de-DE" sz="1600" b="0" kern="0" dirty="0"/>
              <a:t>KI [XY] </a:t>
            </a:r>
            <a:r>
              <a:rPr lang="de-DE" sz="1600" dirty="0"/>
              <a:t>zur Zusammenfassung der Artikel [X, Y, Z] als Basis für die selbständige Darstellung des Literaturstands.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Nutzung von </a:t>
            </a:r>
            <a:r>
              <a:rPr lang="de-DE" sz="1600" b="0" kern="0" dirty="0"/>
              <a:t>KI [XY] </a:t>
            </a:r>
            <a:r>
              <a:rPr lang="de-DE" sz="1600" dirty="0"/>
              <a:t>zur grammatikalischen und sprachlichen Optimierung der von mir für diese Bachelorarbeit erstellten Texte (Proof Reading).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70CCD6-9F71-1172-28E0-440ADEB15F75}"/>
              </a:ext>
            </a:extLst>
          </p:cNvPr>
          <p:cNvSpPr txBox="1"/>
          <p:nvPr/>
        </p:nvSpPr>
        <p:spPr>
          <a:xfrm>
            <a:off x="7128060" y="1061722"/>
            <a:ext cx="410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Nutzung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KI </a:t>
            </a:r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basierte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Anwendungen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7D898C5-3CD3-4FD7-EB52-DC42B6D7F0E7}"/>
              </a:ext>
            </a:extLst>
          </p:cNvPr>
          <p:cNvSpPr txBox="1">
            <a:spLocks/>
          </p:cNvSpPr>
          <p:nvPr/>
        </p:nvSpPr>
        <p:spPr bwMode="auto">
          <a:xfrm>
            <a:off x="6453083" y="5783167"/>
            <a:ext cx="6096000" cy="44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73F0C"/>
              </a:buClr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1600" dirty="0"/>
              <a:t>Geben Sie besser zu viele Anwendungen an als zu wenige!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06EFF5F2-4DCC-0692-AC25-A8E87BF11332}"/>
              </a:ext>
            </a:extLst>
          </p:cNvPr>
          <p:cNvSpPr/>
          <p:nvPr/>
        </p:nvSpPr>
        <p:spPr>
          <a:xfrm>
            <a:off x="6102626" y="5875916"/>
            <a:ext cx="331304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71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E7BC4C9-2123-45E3-747B-7461760C8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130"/>
            <a:ext cx="10515600" cy="4297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Der Text für die </a:t>
            </a:r>
            <a:r>
              <a:rPr lang="en-GB" dirty="0" err="1"/>
              <a:t>Bachelorarbeit</a:t>
            </a:r>
            <a:r>
              <a:rPr lang="en-GB" dirty="0"/>
              <a:t> muss in der </a:t>
            </a:r>
            <a:r>
              <a:rPr lang="en-GB" b="1" dirty="0" err="1"/>
              <a:t>ersten</a:t>
            </a:r>
            <a:r>
              <a:rPr lang="en-GB" b="1" dirty="0"/>
              <a:t> Version </a:t>
            </a:r>
            <a:r>
              <a:rPr lang="en-GB" dirty="0"/>
              <a:t>von der /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Kandidat</a:t>
            </a:r>
            <a:r>
              <a:rPr lang="en-GB" dirty="0"/>
              <a:t>/in </a:t>
            </a:r>
            <a:r>
              <a:rPr lang="en-GB" b="1" dirty="0" err="1"/>
              <a:t>selbst</a:t>
            </a:r>
            <a:r>
              <a:rPr lang="en-GB" b="1" dirty="0"/>
              <a:t> </a:t>
            </a:r>
            <a:r>
              <a:rPr lang="en-GB" b="1" dirty="0" err="1"/>
              <a:t>verfasst</a:t>
            </a:r>
            <a:r>
              <a:rPr lang="en-GB" b="1" dirty="0"/>
              <a:t> </a:t>
            </a:r>
            <a:r>
              <a:rPr lang="en-GB" dirty="0" err="1"/>
              <a:t>werden</a:t>
            </a:r>
            <a:r>
              <a:rPr lang="en-GB" dirty="0"/>
              <a:t>. 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Sämtliche</a:t>
            </a:r>
            <a:r>
              <a:rPr lang="en-GB" dirty="0"/>
              <a:t> von </a:t>
            </a:r>
            <a:r>
              <a:rPr lang="en-GB" dirty="0" err="1"/>
              <a:t>einer</a:t>
            </a:r>
            <a:r>
              <a:rPr lang="en-GB" dirty="0"/>
              <a:t> KI </a:t>
            </a:r>
            <a:r>
              <a:rPr lang="en-GB" dirty="0" err="1"/>
              <a:t>generierten</a:t>
            </a:r>
            <a:r>
              <a:rPr lang="en-GB" dirty="0"/>
              <a:t> </a:t>
            </a:r>
            <a:r>
              <a:rPr lang="en-GB" dirty="0" err="1"/>
              <a:t>Inhalte</a:t>
            </a:r>
            <a:r>
              <a:rPr lang="en-GB" dirty="0"/>
              <a:t> </a:t>
            </a:r>
            <a:r>
              <a:rPr lang="en-GB" dirty="0" err="1"/>
              <a:t>müssen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b="1" dirty="0" err="1"/>
              <a:t>weitere</a:t>
            </a:r>
            <a:r>
              <a:rPr lang="en-GB" b="1" dirty="0"/>
              <a:t> </a:t>
            </a:r>
            <a:r>
              <a:rPr lang="en-GB" b="1" dirty="0" err="1"/>
              <a:t>Quellen</a:t>
            </a:r>
            <a:r>
              <a:rPr lang="en-GB" b="1" dirty="0"/>
              <a:t> </a:t>
            </a:r>
            <a:r>
              <a:rPr lang="en-GB" b="1" dirty="0" err="1"/>
              <a:t>verifiziert</a:t>
            </a:r>
            <a:r>
              <a:rPr lang="en-GB" b="1" dirty="0"/>
              <a:t> </a:t>
            </a:r>
            <a:r>
              <a:rPr lang="en-GB" b="1" dirty="0" err="1"/>
              <a:t>werden</a:t>
            </a:r>
            <a:r>
              <a:rPr lang="en-GB" dirty="0"/>
              <a:t>.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b="1" dirty="0" err="1"/>
              <a:t>allem</a:t>
            </a:r>
            <a:r>
              <a:rPr lang="en-GB" b="1" dirty="0"/>
              <a:t> </a:t>
            </a:r>
            <a:r>
              <a:rPr lang="en-GB" b="1" dirty="0" err="1"/>
              <a:t>wissenschaftliche</a:t>
            </a:r>
            <a:r>
              <a:rPr lang="en-GB" b="1" dirty="0"/>
              <a:t> </a:t>
            </a:r>
            <a:r>
              <a:rPr lang="en-GB" b="1" dirty="0" err="1"/>
              <a:t>Quellen</a:t>
            </a:r>
            <a:r>
              <a:rPr lang="en-GB" b="1" dirty="0"/>
              <a:t> </a:t>
            </a:r>
            <a:r>
              <a:rPr lang="en-GB" b="1" dirty="0" err="1"/>
              <a:t>müssen</a:t>
            </a:r>
            <a:r>
              <a:rPr lang="en-GB" b="1" dirty="0"/>
              <a:t> </a:t>
            </a:r>
            <a:r>
              <a:rPr lang="en-GB" b="1" dirty="0" err="1"/>
              <a:t>verifiziert</a:t>
            </a:r>
            <a:r>
              <a:rPr lang="en-GB" b="1" dirty="0"/>
              <a:t> </a:t>
            </a:r>
            <a:r>
              <a:rPr lang="en-GB" b="1" dirty="0" err="1"/>
              <a:t>werden</a:t>
            </a:r>
            <a:r>
              <a:rPr lang="en-GB" dirty="0"/>
              <a:t>, </a:t>
            </a:r>
            <a:r>
              <a:rPr lang="en-GB" dirty="0" err="1"/>
              <a:t>denn</a:t>
            </a:r>
            <a:r>
              <a:rPr lang="en-GB" dirty="0"/>
              <a:t> die </a:t>
            </a:r>
            <a:r>
              <a:rPr lang="en-GB" dirty="0" err="1"/>
              <a:t>bspw</a:t>
            </a:r>
            <a:r>
              <a:rPr lang="en-GB" dirty="0"/>
              <a:t>. von ChatGPT </a:t>
            </a:r>
            <a:r>
              <a:rPr lang="en-GB" dirty="0" err="1"/>
              <a:t>angegebenen</a:t>
            </a:r>
            <a:r>
              <a:rPr lang="en-GB" dirty="0"/>
              <a:t> </a:t>
            </a:r>
            <a:r>
              <a:rPr lang="en-GB" dirty="0" err="1"/>
              <a:t>Quellen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meist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korrekt</a:t>
            </a:r>
            <a:r>
              <a:rPr lang="en-GB" dirty="0"/>
              <a:t>.</a:t>
            </a:r>
            <a:r>
              <a:rPr lang="de-DE" altLang="de-DE" sz="1800" dirty="0">
                <a:solidFill>
                  <a:schemeClr val="tx1"/>
                </a:solidFill>
              </a:rPr>
              <a:t> 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de-DE" b="1" dirty="0"/>
              <a:t>Bildgenerierende</a:t>
            </a:r>
            <a:r>
              <a:rPr lang="de-DE" dirty="0"/>
              <a:t> Anwendungen einer KI dürfen ausschließlich zur </a:t>
            </a:r>
            <a:r>
              <a:rPr lang="de-DE" b="1" dirty="0"/>
              <a:t>Erstellung von Stimuli </a:t>
            </a:r>
            <a:r>
              <a:rPr lang="de-DE" dirty="0"/>
              <a:t>im Rahmen einer experimentellen Studie genutzt werden (die Nutzung ist im Einzelfall mit dem/der Betreuer/in der Abschlussarbeit abzuklären). Für </a:t>
            </a:r>
            <a:r>
              <a:rPr lang="de-DE" b="1" dirty="0"/>
              <a:t>alle anderen Anwendungen </a:t>
            </a:r>
            <a:r>
              <a:rPr lang="de-DE" dirty="0"/>
              <a:t>ist der Einsatz bildgenerierender KIs </a:t>
            </a:r>
            <a:r>
              <a:rPr lang="de-DE" b="1" dirty="0"/>
              <a:t>nicht zulässig</a:t>
            </a:r>
            <a:r>
              <a:rPr lang="de-DE" dirty="0"/>
              <a:t>.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EACD11B-9B2B-605F-18FE-C4630D1C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3C3105-148F-C069-1FB2-3BB08E67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52F14C-9B4D-E0B4-CE11-1919B2333B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4DCB550-9CCB-F8A3-66AC-1CAECAEB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Grenzen</a:t>
            </a:r>
            <a:r>
              <a:rPr lang="en-GB" dirty="0"/>
              <a:t> und </a:t>
            </a:r>
            <a:r>
              <a:rPr lang="en-GB" dirty="0" err="1"/>
              <a:t>Regelungen</a:t>
            </a:r>
            <a:r>
              <a:rPr lang="en-GB" dirty="0"/>
              <a:t> der KI-</a:t>
            </a:r>
            <a:r>
              <a:rPr lang="en-GB" dirty="0" err="1"/>
              <a:t>Nutzung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951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A61B06B-0AF3-2C4B-9FDC-C9D0F718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038" y="2739076"/>
            <a:ext cx="8040688" cy="601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b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81981DD-E85B-A048-8EA6-9C9FAF34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201" y="2075486"/>
            <a:ext cx="8483600" cy="198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342900" indent="-3429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30000"/>
              </a:spcBef>
            </a:pPr>
            <a:r>
              <a:rPr lang="de-DE" altLang="de-DE" sz="2000" dirty="0">
                <a:solidFill>
                  <a:schemeClr val="tx1"/>
                </a:solidFill>
              </a:rPr>
              <a:t>Aufbau und wichtige Bestandteile der Arbeit</a:t>
            </a:r>
          </a:p>
          <a:p>
            <a:pPr lvl="2" eaLnBrk="1" hangingPunct="1">
              <a:spcBef>
                <a:spcPct val="30000"/>
              </a:spcBef>
            </a:pPr>
            <a:endParaRPr lang="de-DE" altLang="de-DE" sz="2000" dirty="0">
              <a:solidFill>
                <a:schemeClr val="bg1"/>
              </a:solidFill>
            </a:endParaRPr>
          </a:p>
          <a:p>
            <a:pPr lvl="2" eaLnBrk="1" hangingPunct="1">
              <a:spcBef>
                <a:spcPct val="30000"/>
              </a:spcBef>
            </a:pPr>
            <a:r>
              <a:rPr lang="de-DE" altLang="de-DE" sz="2000" dirty="0">
                <a:solidFill>
                  <a:schemeClr val="bg1"/>
                </a:solidFill>
              </a:rPr>
              <a:t>Formatvorgaben</a:t>
            </a:r>
          </a:p>
          <a:p>
            <a:pPr lvl="2" eaLnBrk="1" hangingPunct="1">
              <a:spcBef>
                <a:spcPct val="30000"/>
              </a:spcBef>
            </a:pPr>
            <a:endParaRPr lang="de-DE" altLang="de-DE" sz="2000" dirty="0">
              <a:solidFill>
                <a:schemeClr val="bg1"/>
              </a:solidFill>
            </a:endParaRPr>
          </a:p>
          <a:p>
            <a:pPr lvl="2" eaLnBrk="1" hangingPunct="1">
              <a:spcBef>
                <a:spcPct val="30000"/>
              </a:spcBef>
            </a:pPr>
            <a:r>
              <a:rPr lang="de-DE" altLang="de-DE" sz="2000" dirty="0">
                <a:solidFill>
                  <a:schemeClr val="tx1"/>
                </a:solidFill>
              </a:rPr>
              <a:t>Zitation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46E58A-55D5-9946-BFED-EF19FD7F3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201" y="2523176"/>
            <a:ext cx="447675" cy="431800"/>
          </a:xfrm>
          <a:prstGeom prst="rect">
            <a:avLst/>
          </a:prstGeom>
          <a:solidFill>
            <a:srgbClr val="E84B0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151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A19165-C0DA-4C95-91A6-5497718B5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71" y="1280318"/>
            <a:ext cx="10515600" cy="4699803"/>
          </a:xfrm>
        </p:spPr>
        <p:txBody>
          <a:bodyPr/>
          <a:lstStyle/>
          <a:p>
            <a:r>
              <a:rPr lang="de-DE" sz="1600" dirty="0"/>
              <a:t>Schriftart: Times New Roman</a:t>
            </a:r>
          </a:p>
          <a:p>
            <a:r>
              <a:rPr lang="de-DE" sz="1600" dirty="0"/>
              <a:t>Schriftgröße: 12 Pkt.</a:t>
            </a:r>
          </a:p>
          <a:p>
            <a:r>
              <a:rPr lang="de-DE" sz="1600" dirty="0"/>
              <a:t>Zeilenabstand: 1,5 </a:t>
            </a:r>
          </a:p>
          <a:p>
            <a:r>
              <a:rPr lang="de-DE" sz="1600" dirty="0"/>
              <a:t>Ausrichtung: Blocksatz mit automatischer Silbentrennung</a:t>
            </a:r>
          </a:p>
          <a:p>
            <a:r>
              <a:rPr lang="de-DE" sz="1600" dirty="0"/>
              <a:t>Seitenrand: links 2,5 cm; rechts 3,5 cm; oben 2,5 cm; unten 2 cm</a:t>
            </a:r>
          </a:p>
          <a:p>
            <a:r>
              <a:rPr lang="de-DE" sz="1600" dirty="0"/>
              <a:t>Überschriften (alle Ebenen): Times New Roman, 12 Pkt., fett</a:t>
            </a:r>
          </a:p>
          <a:p>
            <a:r>
              <a:rPr lang="de-DE" sz="1600" dirty="0"/>
              <a:t>Seitenzahlen: </a:t>
            </a:r>
          </a:p>
          <a:p>
            <a:pPr lvl="1"/>
            <a:r>
              <a:rPr lang="de-DE" sz="1400" dirty="0"/>
              <a:t>Römische Ziffern für Inhalts-, Abbildungs-, Tabellen-, Symbol- und Abkürzungsverzeichnis sowie Anhang, Literaturverzeichnis und Eidesstattliche Erklärung;</a:t>
            </a:r>
          </a:p>
          <a:p>
            <a:pPr lvl="1"/>
            <a:r>
              <a:rPr lang="de-DE" sz="1400" dirty="0"/>
              <a:t>Arabische Ziffern nur für den Text (d.h. die Einleitung beginnt auf S.1)</a:t>
            </a:r>
          </a:p>
          <a:p>
            <a:pPr lvl="1"/>
            <a:r>
              <a:rPr lang="de-DE" sz="1400" dirty="0"/>
              <a:t>Beispiel: s. Folie 5</a:t>
            </a:r>
          </a:p>
          <a:p>
            <a:r>
              <a:rPr lang="de-DE" sz="1600" dirty="0"/>
              <a:t>Formatierung Fußnoten: Schriftart Times New Roman, Schriftgröße 10 Pt., Zeilenabstand 1</a:t>
            </a:r>
          </a:p>
          <a:p>
            <a:endParaRPr lang="de-DE" sz="16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636E32-6CDD-4ABA-BFFA-2FDB473F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036F10-6AC1-4939-9A4D-9925BAD5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830BC3-7290-4C65-9053-686086F69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BB2CE-7513-42EB-95D3-8C0D1CB0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Formatierung des Textes</a:t>
            </a:r>
          </a:p>
        </p:txBody>
      </p:sp>
    </p:spTree>
    <p:extLst>
      <p:ext uri="{BB962C8B-B14F-4D97-AF65-F5344CB8AC3E}">
        <p14:creationId xmlns:p14="http://schemas.microsoft.com/office/powerpoint/2010/main" val="232785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5EA761D-E881-48FB-A884-B3644F0E9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/>
              <a:t>Im Abbildungs- und Tabellenverzeichnis werden nur die Beschriftungen, </a:t>
            </a:r>
            <a:r>
              <a:rPr lang="de-DE" sz="1600" b="1" dirty="0"/>
              <a:t>nicht die Quellen</a:t>
            </a:r>
            <a:r>
              <a:rPr lang="de-DE" sz="1600" dirty="0"/>
              <a:t>, mit Seitenzahl angegeben.</a:t>
            </a:r>
          </a:p>
          <a:p>
            <a:pPr lvl="1"/>
            <a:r>
              <a:rPr lang="de-DE" sz="1400" dirty="0"/>
              <a:t>Beispiele: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r>
              <a:rPr lang="de-DE" sz="1600" dirty="0"/>
              <a:t>Das Abkürzungsverzeichnis enthält alle in der Arbeit verwendeten Abkürzungen, auch allgemeingültige Abkürzungen wie z.B., bspw., etc., usw. </a:t>
            </a:r>
          </a:p>
          <a:p>
            <a:pPr lvl="1"/>
            <a:r>
              <a:rPr lang="de-DE" sz="1400" dirty="0"/>
              <a:t>Ein Abkürzungsverzeichnis ist anzufertigen, wenn Sie in Ihrer Arbeit </a:t>
            </a:r>
            <a:r>
              <a:rPr lang="de-DE" sz="1400" b="1" dirty="0"/>
              <a:t>eine oder mehrere Abkürzungen </a:t>
            </a:r>
            <a:r>
              <a:rPr lang="de-DE" sz="1400" dirty="0"/>
              <a:t>verwendet haben.</a:t>
            </a:r>
          </a:p>
          <a:p>
            <a:pPr lvl="1"/>
            <a:r>
              <a:rPr lang="de-DE" sz="1400" dirty="0"/>
              <a:t>Beispiel: </a:t>
            </a:r>
          </a:p>
          <a:p>
            <a:pPr lvl="1"/>
            <a:endParaRPr lang="de-DE" sz="1400" dirty="0"/>
          </a:p>
          <a:p>
            <a:endParaRPr lang="de-DE" sz="16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224F3A-4B7D-4746-BB72-CD8CFCEA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BF5DA1-C0B1-45A5-AB7B-4D042041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120B02-4BC0-4885-9EE5-6E60041B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Formatierung der Abbildungs-, Tabellen-, Abkürzungs- &amp; Symbolverzeichnisse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C658D9-6C11-48A1-B931-0C03C0A26189}"/>
              </a:ext>
            </a:extLst>
          </p:cNvPr>
          <p:cNvSpPr txBox="1"/>
          <p:nvPr/>
        </p:nvSpPr>
        <p:spPr>
          <a:xfrm>
            <a:off x="6221650" y="2970083"/>
            <a:ext cx="3548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analog dazu Tabellenverzeichnis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D9FB9F2-E166-447C-982A-94C81C580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313"/>
          <a:stretch/>
        </p:blipFill>
        <p:spPr>
          <a:xfrm>
            <a:off x="2524623" y="2061735"/>
            <a:ext cx="3697027" cy="1176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AF383D1-38B3-445D-8C4E-A380ED0AA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623" y="4564092"/>
            <a:ext cx="2681131" cy="1436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8766A3C-08F2-48D3-A1C3-70068AF15E36}"/>
              </a:ext>
            </a:extLst>
          </p:cNvPr>
          <p:cNvSpPr txBox="1"/>
          <p:nvPr/>
        </p:nvSpPr>
        <p:spPr>
          <a:xfrm>
            <a:off x="5271928" y="5722175"/>
            <a:ext cx="3548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analog dazu Symbolverzeichnis</a:t>
            </a:r>
          </a:p>
        </p:txBody>
      </p:sp>
    </p:spTree>
    <p:extLst>
      <p:ext uri="{BB962C8B-B14F-4D97-AF65-F5344CB8AC3E}">
        <p14:creationId xmlns:p14="http://schemas.microsoft.com/office/powerpoint/2010/main" val="149501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D6ABEB4-DD2F-47AC-80D7-DAF767905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5"/>
            <a:ext cx="10678064" cy="4297363"/>
          </a:xfrm>
        </p:spPr>
        <p:txBody>
          <a:bodyPr/>
          <a:lstStyle/>
          <a:p>
            <a:r>
              <a:rPr lang="de-DE" sz="1600" dirty="0"/>
              <a:t>Auf alle Abbildungen und Tabellen muss im Text verwiesen werden.</a:t>
            </a:r>
          </a:p>
          <a:p>
            <a:pPr lvl="1"/>
            <a:r>
              <a:rPr lang="de-DE" sz="1400" dirty="0"/>
              <a:t>Beispiel 1: Das Konzept des identitätsbasierten Markenmanagements wird in Abbildung 1 dargestellt. </a:t>
            </a:r>
          </a:p>
          <a:p>
            <a:pPr lvl="1"/>
            <a:r>
              <a:rPr lang="de-DE" sz="1400" dirty="0"/>
              <a:t>Beispiel 2: Mit der Vorgehensweise konnten insgesamt 612 Beiträge identifiziert werden (siehe Abbildung 1).</a:t>
            </a:r>
          </a:p>
          <a:p>
            <a:r>
              <a:rPr lang="de-DE" sz="1600" dirty="0"/>
              <a:t>Beschriftung und Quellenangabe </a:t>
            </a:r>
            <a:r>
              <a:rPr lang="de-DE" sz="1600" b="1" dirty="0"/>
              <a:t>unter</a:t>
            </a:r>
            <a:r>
              <a:rPr lang="de-DE" sz="1600" dirty="0"/>
              <a:t> der Abbildung und Tabelle.</a:t>
            </a:r>
          </a:p>
          <a:p>
            <a:pPr lvl="1"/>
            <a:r>
              <a:rPr lang="de-DE" sz="1400" dirty="0"/>
              <a:t>Schriftart Times New Roman, Schriftgröße 10 Pt., Zeilenabstand 1, zentriert</a:t>
            </a:r>
          </a:p>
          <a:p>
            <a:pPr lvl="1"/>
            <a:r>
              <a:rPr lang="de-DE" sz="1400" dirty="0"/>
              <a:t>Abbildungen und Tabellen sollten, wenn möglich, </a:t>
            </a:r>
            <a:r>
              <a:rPr lang="de-DE" sz="1400" b="1" dirty="0"/>
              <a:t>selbst erstellt</a:t>
            </a:r>
            <a:r>
              <a:rPr lang="de-DE" sz="1400" dirty="0"/>
              <a:t>, übersichtlich und leserlich dargestellt werden.</a:t>
            </a:r>
          </a:p>
          <a:p>
            <a:pPr lvl="1"/>
            <a:r>
              <a:rPr lang="de-DE" sz="1400" dirty="0"/>
              <a:t>Bitte beachten, dass alle Informationen in Abbildungen und Tabellen auf Deutsch sind (sofern Sie auf Deutsch schreiben).</a:t>
            </a:r>
          </a:p>
          <a:p>
            <a:pPr lvl="1"/>
            <a:r>
              <a:rPr lang="de-DE" sz="1400" dirty="0"/>
              <a:t>Beispiel:</a:t>
            </a:r>
          </a:p>
          <a:p>
            <a:pPr marL="457200" lvl="1" indent="0">
              <a:buNone/>
            </a:pPr>
            <a:endParaRPr lang="de-DE" sz="1400" dirty="0"/>
          </a:p>
          <a:p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FF7320-9CDB-4B95-B41F-61CEFBBE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A447346-06CA-4D2A-A4A2-C7609438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Formatierung von Abbildungen/ Tabellen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21C2458-9129-4E35-9F73-AD54E1146E79}"/>
              </a:ext>
            </a:extLst>
          </p:cNvPr>
          <p:cNvGrpSpPr/>
          <p:nvPr/>
        </p:nvGrpSpPr>
        <p:grpSpPr>
          <a:xfrm>
            <a:off x="2596168" y="3487451"/>
            <a:ext cx="5849678" cy="2614899"/>
            <a:chOff x="2347916" y="3233614"/>
            <a:chExt cx="5849678" cy="2614899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304938D-4540-4E4B-9362-B69277105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2073" y="3233614"/>
              <a:ext cx="5449647" cy="229458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CA8BD9B-0FEA-4149-AE34-969229DBDBEF}"/>
                </a:ext>
              </a:extLst>
            </p:cNvPr>
            <p:cNvSpPr txBox="1"/>
            <p:nvPr/>
          </p:nvSpPr>
          <p:spPr>
            <a:xfrm>
              <a:off x="2347916" y="5602292"/>
              <a:ext cx="58496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Abbildung 1: Modell der Consumer Decision Journey. (Eigene Darstellung in Anlehnung an Court et al. 2009)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3170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A61B06B-0AF3-2C4B-9FDC-C9D0F718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038" y="3509099"/>
            <a:ext cx="8040688" cy="601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b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81981DD-E85B-A048-8EA6-9C9FAF34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201" y="2075486"/>
            <a:ext cx="8483600" cy="198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342900" indent="-3429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30000"/>
              </a:spcBef>
            </a:pPr>
            <a:r>
              <a:rPr lang="de-DE" altLang="de-DE" sz="2000" dirty="0">
                <a:solidFill>
                  <a:schemeClr val="tx1"/>
                </a:solidFill>
              </a:rPr>
              <a:t>Aufbau und wichtige Bestandteile der Arbeit</a:t>
            </a:r>
          </a:p>
          <a:p>
            <a:pPr lvl="2" eaLnBrk="1" hangingPunct="1">
              <a:spcBef>
                <a:spcPct val="30000"/>
              </a:spcBef>
            </a:pPr>
            <a:endParaRPr lang="de-DE" altLang="de-DE" sz="2000" dirty="0">
              <a:solidFill>
                <a:schemeClr val="bg1"/>
              </a:solidFill>
            </a:endParaRPr>
          </a:p>
          <a:p>
            <a:pPr lvl="2" eaLnBrk="1" hangingPunct="1">
              <a:spcBef>
                <a:spcPct val="30000"/>
              </a:spcBef>
            </a:pPr>
            <a:r>
              <a:rPr lang="de-DE" altLang="de-DE" sz="2000" dirty="0">
                <a:solidFill>
                  <a:schemeClr val="tx1"/>
                </a:solidFill>
              </a:rPr>
              <a:t>Formatvorgaben</a:t>
            </a:r>
          </a:p>
          <a:p>
            <a:pPr lvl="2" eaLnBrk="1" hangingPunct="1">
              <a:spcBef>
                <a:spcPct val="30000"/>
              </a:spcBef>
            </a:pPr>
            <a:endParaRPr lang="de-DE" altLang="de-DE" sz="2000" dirty="0">
              <a:solidFill>
                <a:schemeClr val="bg1"/>
              </a:solidFill>
            </a:endParaRPr>
          </a:p>
          <a:p>
            <a:pPr lvl="2" eaLnBrk="1" hangingPunct="1">
              <a:spcBef>
                <a:spcPct val="30000"/>
              </a:spcBef>
            </a:pPr>
            <a:r>
              <a:rPr lang="de-DE" altLang="de-DE" sz="2000" dirty="0">
                <a:solidFill>
                  <a:schemeClr val="bg1"/>
                </a:solidFill>
              </a:rPr>
              <a:t>Zitation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46E58A-55D5-9946-BFED-EF19FD7F3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201" y="3293199"/>
            <a:ext cx="447675" cy="431800"/>
          </a:xfrm>
          <a:prstGeom prst="rect">
            <a:avLst/>
          </a:prstGeom>
          <a:solidFill>
            <a:srgbClr val="E84B0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9984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AC3B7C-FEB4-4DB9-8476-7F1C10A2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2B9E44-DACC-44C4-860B-524A6B70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0E5CAE8-BBF0-4655-9E60-B75E86AA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Zitation im Text</a:t>
            </a: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638837CE-5359-466A-B9F1-D07E96EA16B7}"/>
              </a:ext>
            </a:extLst>
          </p:cNvPr>
          <p:cNvSpPr txBox="1">
            <a:spLocks/>
          </p:cNvSpPr>
          <p:nvPr/>
        </p:nvSpPr>
        <p:spPr bwMode="auto">
          <a:xfrm>
            <a:off x="765902" y="1280319"/>
            <a:ext cx="10515600" cy="352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73F0C"/>
              </a:buClr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Jede Verwendung fremden geistigen Eigentums ist durch eine genaue Quellenangabe zu kennzeichnen.</a:t>
            </a:r>
          </a:p>
          <a:p>
            <a:r>
              <a:rPr lang="de-DE" sz="1400" dirty="0"/>
              <a:t>Zitieren Sie im Text nach der </a:t>
            </a:r>
            <a:r>
              <a:rPr lang="de-DE" sz="1400" b="1" dirty="0"/>
              <a:t>dt. Zitierweise/ Chicago-Stil</a:t>
            </a:r>
            <a:r>
              <a:rPr lang="de-DE" sz="1400" dirty="0"/>
              <a:t>.</a:t>
            </a:r>
          </a:p>
          <a:p>
            <a:pPr lvl="1"/>
            <a:r>
              <a:rPr lang="de-DE" sz="1200" dirty="0"/>
              <a:t>Das bedeutet, dass </a:t>
            </a:r>
            <a:r>
              <a:rPr lang="de-DE" sz="1200" b="1" dirty="0"/>
              <a:t>Zitate im Text durch Fußnoten </a:t>
            </a:r>
            <a:r>
              <a:rPr lang="de-DE" sz="1200" dirty="0"/>
              <a:t>zu kennzeichnen sind. </a:t>
            </a:r>
          </a:p>
          <a:p>
            <a:pPr lvl="1"/>
            <a:r>
              <a:rPr lang="de-DE" sz="1200" dirty="0"/>
              <a:t>Zudem werden alle Quellen in einem Literaturverzeichnis am Ende einer wissenschaftlichen Arbeit aufgelistet.</a:t>
            </a:r>
            <a:endParaRPr lang="de-DE" sz="1400" dirty="0"/>
          </a:p>
          <a:p>
            <a:endParaRPr lang="de-DE" sz="1400" u="sng" dirty="0"/>
          </a:p>
          <a:p>
            <a:r>
              <a:rPr lang="de-DE" sz="1400" u="sng" dirty="0"/>
              <a:t>Beispiel </a:t>
            </a:r>
            <a:r>
              <a:rPr lang="de-DE" sz="1400" b="1" u="sng" dirty="0"/>
              <a:t>indirektes/ nicht-wörtliches Zitat </a:t>
            </a:r>
            <a:r>
              <a:rPr lang="de-DE" sz="1400" u="sng" dirty="0"/>
              <a:t>im Text (mit „vgl.“)</a:t>
            </a:r>
          </a:p>
          <a:p>
            <a:endParaRPr lang="de-DE" sz="1400" u="sng" dirty="0"/>
          </a:p>
          <a:p>
            <a:endParaRPr lang="de-DE" sz="1400" u="sng" dirty="0"/>
          </a:p>
          <a:p>
            <a:endParaRPr lang="de-DE" sz="1400" u="sng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r>
              <a:rPr lang="de-DE" sz="1400" dirty="0"/>
              <a:t>Wenn </a:t>
            </a:r>
            <a:r>
              <a:rPr lang="de-DE" sz="1400" b="1" dirty="0"/>
              <a:t>mehrere Quellen </a:t>
            </a:r>
            <a:r>
              <a:rPr lang="de-DE" sz="1400" dirty="0"/>
              <a:t>gleichzeitig zitiert werden sollen, müssen die Quellen in </a:t>
            </a:r>
            <a:r>
              <a:rPr lang="de-DE" sz="1400" b="1" u="sng" dirty="0"/>
              <a:t>eine</a:t>
            </a:r>
            <a:r>
              <a:rPr lang="de-DE" sz="1400" dirty="0"/>
              <a:t> Fußnote, getrennt durch Semikolons, angegeben werden: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pPr marL="0" indent="0">
              <a:buFontTx/>
              <a:buNone/>
            </a:pPr>
            <a:endParaRPr lang="de-DE" sz="1400" dirty="0"/>
          </a:p>
          <a:p>
            <a:pPr marL="0" indent="0">
              <a:buFontTx/>
              <a:buNone/>
            </a:pPr>
            <a:endParaRPr lang="de-DE" sz="1400" dirty="0"/>
          </a:p>
          <a:p>
            <a:endParaRPr lang="de-DE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F9C6D03-13AC-403A-9FA9-C9D197AEC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594" y="3044862"/>
            <a:ext cx="3674896" cy="12570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B1194A6-74DE-41C1-AF4E-9A35A03DC51B}"/>
              </a:ext>
            </a:extLst>
          </p:cNvPr>
          <p:cNvSpPr txBox="1"/>
          <p:nvPr/>
        </p:nvSpPr>
        <p:spPr>
          <a:xfrm>
            <a:off x="6615652" y="2678800"/>
            <a:ext cx="4585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</a:rPr>
              <a:t>Beispiel </a:t>
            </a:r>
            <a:r>
              <a:rPr lang="de-DE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direktes/ wörtliches Zitat </a:t>
            </a: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</a:rPr>
              <a:t>im Text (ohne „vgl.“)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E9D9FE-39D6-4D59-B2E1-D223E1F4F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000" y="4913209"/>
            <a:ext cx="3546627" cy="12570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043A27-4F68-43E7-8896-5310B523D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588" y="3013834"/>
            <a:ext cx="3533563" cy="70206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5517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AC3B7C-FEB4-4DB9-8476-7F1C10A2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2B9E44-DACC-44C4-860B-524A6B70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0E5CAE8-BBF0-4655-9E60-B75E86AA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Anmerkungen Zitation im Text</a:t>
            </a: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638837CE-5359-466A-B9F1-D07E96EA16B7}"/>
              </a:ext>
            </a:extLst>
          </p:cNvPr>
          <p:cNvSpPr txBox="1">
            <a:spLocks/>
          </p:cNvSpPr>
          <p:nvPr/>
        </p:nvSpPr>
        <p:spPr bwMode="auto">
          <a:xfrm>
            <a:off x="765902" y="1280318"/>
            <a:ext cx="10515600" cy="50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73F0C"/>
              </a:buClr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73F0C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Sofern möglich sollten die Zitate aus der originalen Quelle (Primärquelle) stammen und nicht aus der Sekundärquelle entnommen werden.</a:t>
            </a:r>
          </a:p>
          <a:p>
            <a:pPr lvl="1"/>
            <a:r>
              <a:rPr lang="de-DE" sz="1200" dirty="0"/>
              <a:t>Sollten Sie kein Zugriff auf die Primärquelle haben, zitieren Sie folgendermaßen:</a:t>
            </a:r>
          </a:p>
          <a:p>
            <a:pPr lvl="1"/>
            <a:endParaRPr lang="de-DE" sz="1200" dirty="0"/>
          </a:p>
          <a:p>
            <a:pPr lvl="1"/>
            <a:endParaRPr lang="de-DE" sz="1200" dirty="0"/>
          </a:p>
          <a:p>
            <a:pPr marL="457200" lvl="1" indent="0">
              <a:buNone/>
            </a:pPr>
            <a:endParaRPr lang="de-DE" sz="1200" dirty="0"/>
          </a:p>
          <a:p>
            <a:pPr marL="457200" lvl="1" indent="0">
              <a:buNone/>
            </a:pPr>
            <a:endParaRPr lang="de-DE" sz="1200" dirty="0"/>
          </a:p>
          <a:p>
            <a:pPr lvl="1"/>
            <a:r>
              <a:rPr lang="de-DE" sz="1200" dirty="0"/>
              <a:t>Im Literaturverzeichnis geben Sie nur die Quelle an, die Ihnen zur Verfügung steht, in dem Fall nur die „Sekundärautor*innen“-Quelle.</a:t>
            </a:r>
            <a:endParaRPr lang="de-DE" sz="1400" dirty="0"/>
          </a:p>
          <a:p>
            <a:r>
              <a:rPr lang="de-DE" sz="1400" dirty="0"/>
              <a:t>Ab vier Autoren wird anstatt der Namen der weiteren Autoren hinter dem Namen des ersten Autors et al. eingefügt.</a:t>
            </a:r>
          </a:p>
          <a:p>
            <a:pPr lvl="1"/>
            <a:r>
              <a:rPr lang="de-DE" sz="1200" dirty="0"/>
              <a:t>Beispiel: Statt Burmann/</a:t>
            </a:r>
            <a:r>
              <a:rPr lang="de-DE" sz="1200" dirty="0" err="1"/>
              <a:t>Halaszovich</a:t>
            </a:r>
            <a:r>
              <a:rPr lang="de-DE" sz="1200" dirty="0"/>
              <a:t>/Piehler/Schade (2018) → Burmann et al. (2018)</a:t>
            </a:r>
          </a:p>
          <a:p>
            <a:r>
              <a:rPr lang="de-DE" sz="1400" dirty="0"/>
              <a:t>Besitzt die Quelle keine Seitennummerierung (z.B. bei Websites), geben Sie in der Fußzeile keine Seite(n) an.</a:t>
            </a:r>
          </a:p>
          <a:p>
            <a:r>
              <a:rPr lang="de-DE" sz="1400" dirty="0"/>
              <a:t>Fehlt der Quelle die Angabe des Publikationsjahres, geben Sie die Abkürzung „o.J.“ an.</a:t>
            </a:r>
          </a:p>
          <a:p>
            <a:r>
              <a:rPr lang="de-DE" sz="1400" dirty="0"/>
              <a:t>Bei wörtlichen Zitaten dürfen keine Veränderungen vorgenommen werden. Wörtliche Zitate werden durch Anführungsstriche begonnen und beendet. Auslassungen werden durch drei fortlaufende Punkte in eckigen Klammern […] gekennzeichnet. </a:t>
            </a:r>
          </a:p>
          <a:p>
            <a:pPr lvl="1"/>
            <a:r>
              <a:rPr lang="de-DE" sz="1200" dirty="0"/>
              <a:t>Beispiel: „Das ist ein [...] Zitat, in dem ein Teil rausgenommen wurde.“ </a:t>
            </a:r>
          </a:p>
          <a:p>
            <a:r>
              <a:rPr lang="de-DE" sz="1400" dirty="0"/>
              <a:t>Englische Texte sollten bei einem wörtlichen Zitat nicht übersetzt, sondern in der Originalsprache übernommen werden. Texte in anderen Fremdsprachen als Englisch sollten übersetzt werden, die Übersetzung ist als nicht-wörtliches Zitat zu kennzeichnen.</a:t>
            </a:r>
          </a:p>
          <a:p>
            <a:pPr lvl="1"/>
            <a:r>
              <a:rPr lang="de-DE" sz="1050" b="1" u="sng" dirty="0"/>
              <a:t>Grundsätzlich sollten Sie zu viele direkte Zitate vermeiden ((nur) geeignet für Definitionen).</a:t>
            </a:r>
          </a:p>
          <a:p>
            <a:pPr marL="0" indent="0">
              <a:buFontTx/>
              <a:buNone/>
            </a:pPr>
            <a:endParaRPr lang="de-DE" sz="1400" dirty="0"/>
          </a:p>
          <a:p>
            <a:endParaRPr lang="de-DE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5D310F-80DE-442D-BE92-741237FF0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275" y="2039028"/>
            <a:ext cx="4372506" cy="650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E13FC07-D761-479A-AB1F-2766E3B1D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240" y="2039028"/>
            <a:ext cx="4589797" cy="6400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FC56E7D-A0AB-42A4-83BB-8DD9A5758A12}"/>
              </a:ext>
            </a:extLst>
          </p:cNvPr>
          <p:cNvSpPr txBox="1"/>
          <p:nvPr/>
        </p:nvSpPr>
        <p:spPr>
          <a:xfrm>
            <a:off x="6181528" y="2159018"/>
            <a:ext cx="43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93740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E6D7C84-C5D4-48FB-9D09-F2A5A1035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7343"/>
            <a:ext cx="10515600" cy="712392"/>
          </a:xfrm>
        </p:spPr>
        <p:txBody>
          <a:bodyPr/>
          <a:lstStyle/>
          <a:p>
            <a:r>
              <a:rPr lang="de-DE" sz="1400" dirty="0"/>
              <a:t>Je nachdem, ob eine Abbildung selbst erstellt oder kopiert ist, muss die entsprechende Quelle angegeben werden.</a:t>
            </a:r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E1A7A9-A894-45C3-AB92-6B59AABA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4D05C8-E22F-4F61-A27F-08772F05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8B616A4-AEC6-4B12-9FEB-7FC4E8D3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Zitation von Abbildungen und Tabellen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95155C4-3534-4DD9-97A9-5F6C231FFB29}"/>
              </a:ext>
            </a:extLst>
          </p:cNvPr>
          <p:cNvGrpSpPr/>
          <p:nvPr/>
        </p:nvGrpSpPr>
        <p:grpSpPr>
          <a:xfrm>
            <a:off x="1050877" y="1793293"/>
            <a:ext cx="4091185" cy="2318666"/>
            <a:chOff x="1005135" y="2225449"/>
            <a:chExt cx="4091185" cy="2318666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9E54FA3E-B553-42B4-8EA3-B879B85CA960}"/>
                </a:ext>
              </a:extLst>
            </p:cNvPr>
            <p:cNvGrpSpPr/>
            <p:nvPr/>
          </p:nvGrpSpPr>
          <p:grpSpPr>
            <a:xfrm>
              <a:off x="1005135" y="2555053"/>
              <a:ext cx="4091185" cy="1989062"/>
              <a:chOff x="2347916" y="3168840"/>
              <a:chExt cx="4091185" cy="1989062"/>
            </a:xfrm>
          </p:grpSpPr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81DFD640-271F-46A3-9E6F-F86F8B0F8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16402" y="3168840"/>
                <a:ext cx="3670084" cy="154529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3B91370-44A8-40EE-8F05-5C2005DE9EE5}"/>
                  </a:ext>
                </a:extLst>
              </p:cNvPr>
              <p:cNvSpPr txBox="1"/>
              <p:nvPr/>
            </p:nvSpPr>
            <p:spPr>
              <a:xfrm>
                <a:off x="2347916" y="4757792"/>
                <a:ext cx="40911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Abbildung 1: Modell der Consumer Decision Journey. (Eigene Darstellung)</a:t>
                </a:r>
              </a:p>
              <a:p>
                <a:endParaRPr lang="de-DE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761DEFE-D38F-453B-819D-A3EB712A5B87}"/>
                </a:ext>
              </a:extLst>
            </p:cNvPr>
            <p:cNvSpPr txBox="1"/>
            <p:nvPr/>
          </p:nvSpPr>
          <p:spPr>
            <a:xfrm>
              <a:off x="1005135" y="2225449"/>
              <a:ext cx="19035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b="1" dirty="0">
                  <a:latin typeface="+mn-lt"/>
                  <a:cs typeface="Calibri" panose="020F0502020204030204" pitchFamily="34" charset="0"/>
                </a:rPr>
                <a:t>Eigene Darstellung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E0EECC2-C2F7-40A7-AB67-857A0347B975}"/>
              </a:ext>
            </a:extLst>
          </p:cNvPr>
          <p:cNvGrpSpPr/>
          <p:nvPr/>
        </p:nvGrpSpPr>
        <p:grpSpPr>
          <a:xfrm>
            <a:off x="5702262" y="1813125"/>
            <a:ext cx="6232796" cy="2140568"/>
            <a:chOff x="5618104" y="2255438"/>
            <a:chExt cx="6232796" cy="2140568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4E8CD0B-E928-4913-914B-982C96AFDFCB}"/>
                </a:ext>
              </a:extLst>
            </p:cNvPr>
            <p:cNvSpPr txBox="1"/>
            <p:nvPr/>
          </p:nvSpPr>
          <p:spPr>
            <a:xfrm>
              <a:off x="5618104" y="2255438"/>
              <a:ext cx="35607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b="1" dirty="0">
                  <a:latin typeface="+mn-lt"/>
                  <a:cs typeface="Calibri" panose="020F0502020204030204" pitchFamily="34" charset="0"/>
                </a:rPr>
                <a:t>Abbildung nachgebaut/ ergänzt</a:t>
              </a: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9DE4585C-83C5-4546-BCE5-9AC691ADF9F1}"/>
                </a:ext>
              </a:extLst>
            </p:cNvPr>
            <p:cNvGrpSpPr/>
            <p:nvPr/>
          </p:nvGrpSpPr>
          <p:grpSpPr>
            <a:xfrm>
              <a:off x="5618104" y="2557844"/>
              <a:ext cx="6232796" cy="1838162"/>
              <a:chOff x="2347915" y="3233614"/>
              <a:chExt cx="6232796" cy="1838162"/>
            </a:xfrm>
          </p:grpSpPr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76767638-60D3-4E46-80A0-2E7329672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32073" y="3233614"/>
                <a:ext cx="3670084" cy="154529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7E5E860-6C91-4B09-B873-416FBFDBCD49}"/>
                  </a:ext>
                </a:extLst>
              </p:cNvPr>
              <p:cNvSpPr txBox="1"/>
              <p:nvPr/>
            </p:nvSpPr>
            <p:spPr>
              <a:xfrm>
                <a:off x="2347915" y="4825555"/>
                <a:ext cx="62327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Abbildung 1: Modell der Consumer Decision Journey. (Eigene Darstellung in Anlehnung an Court et al., 2009, S. 20)</a:t>
                </a:r>
              </a:p>
            </p:txBody>
          </p:sp>
        </p:grp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3A5C01AA-78B6-441A-B823-340EA14FE7B0}"/>
              </a:ext>
            </a:extLst>
          </p:cNvPr>
          <p:cNvSpPr txBox="1"/>
          <p:nvPr/>
        </p:nvSpPr>
        <p:spPr>
          <a:xfrm>
            <a:off x="4422640" y="4109855"/>
            <a:ext cx="2559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b="1" dirty="0">
                <a:latin typeface="+mn-lt"/>
                <a:cs typeface="Calibri" panose="020F0502020204030204" pitchFamily="34" charset="0"/>
              </a:rPr>
              <a:t>Abbildung 1:1 übernommen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4B5BC60-1459-48B5-9D8E-2BD159B712D9}"/>
              </a:ext>
            </a:extLst>
          </p:cNvPr>
          <p:cNvSpPr txBox="1"/>
          <p:nvPr/>
        </p:nvSpPr>
        <p:spPr>
          <a:xfrm>
            <a:off x="4422640" y="6014879"/>
            <a:ext cx="4291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Abbildung 1: Modell der Consumer Decision Journey. (Court et al., 2009, S. 20)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12DA4014-F811-4602-A9BF-68922AF7C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101" y="4434426"/>
            <a:ext cx="3670084" cy="15452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6959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Die in dieser Präsentation aufgeführten Formatvorgaben gelten für alle Bachelorarbeiten, die am markstones Institut geschrieben werden </a:t>
            </a:r>
          </a:p>
          <a:p>
            <a:endParaRPr lang="de-DE" sz="22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1D3D39B-5631-4F4A-A212-F5307700AF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Bachelorarbeiten am markstones Institut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08" y="2898730"/>
            <a:ext cx="2317427" cy="173807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427" y="2898730"/>
            <a:ext cx="2334456" cy="1750842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 rotWithShape="1">
          <a:blip r:embed="rId4"/>
          <a:srcRect l="14849"/>
          <a:stretch/>
        </p:blipFill>
        <p:spPr>
          <a:xfrm>
            <a:off x="10032699" y="2898730"/>
            <a:ext cx="1987818" cy="1750842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475" y="2898730"/>
            <a:ext cx="2324127" cy="17508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E4BFBFE-DDF6-42B3-B2D9-0ED6D6268724}"/>
              </a:ext>
            </a:extLst>
          </p:cNvPr>
          <p:cNvSpPr txBox="1"/>
          <p:nvPr/>
        </p:nvSpPr>
        <p:spPr>
          <a:xfrm>
            <a:off x="1048887" y="4786027"/>
            <a:ext cx="197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Prof. Maik Eisenbeiß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059E374-F921-4233-8A7C-3FADA4C85E26}"/>
              </a:ext>
            </a:extLst>
          </p:cNvPr>
          <p:cNvSpPr txBox="1"/>
          <p:nvPr/>
        </p:nvSpPr>
        <p:spPr>
          <a:xfrm>
            <a:off x="3286956" y="4786027"/>
            <a:ext cx="197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Prof. Kristina Klein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8CFCDA-EAC1-4C82-84A8-CFA8BA77D403}"/>
              </a:ext>
            </a:extLst>
          </p:cNvPr>
          <p:cNvSpPr txBox="1"/>
          <p:nvPr/>
        </p:nvSpPr>
        <p:spPr>
          <a:xfrm>
            <a:off x="5553159" y="4786027"/>
            <a:ext cx="218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Prof. Christoph Burmann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3AE9685-4957-4E90-AA29-877F71CDE0A1}"/>
              </a:ext>
            </a:extLst>
          </p:cNvPr>
          <p:cNvSpPr txBox="1"/>
          <p:nvPr/>
        </p:nvSpPr>
        <p:spPr>
          <a:xfrm>
            <a:off x="10050249" y="4786027"/>
            <a:ext cx="218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Dr. Michael Schade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309EFD0-0A05-B0E3-F4CE-6E3A61D28B06}"/>
              </a:ext>
            </a:extLst>
          </p:cNvPr>
          <p:cNvSpPr txBox="1"/>
          <p:nvPr/>
        </p:nvSpPr>
        <p:spPr>
          <a:xfrm>
            <a:off x="7787637" y="4786027"/>
            <a:ext cx="218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Prof. Matthias Klumpp</a:t>
            </a:r>
          </a:p>
        </p:txBody>
      </p:sp>
      <p:pic>
        <p:nvPicPr>
          <p:cNvPr id="1026" name="Picture 2" descr="Matthias Klumpp – Projekt EURIALE">
            <a:extLst>
              <a:ext uri="{FF2B5EF4-FFF2-40B4-BE49-F238E27FC236}">
                <a16:creationId xmlns:a16="http://schemas.microsoft.com/office/drawing/2014/main" id="{4497127C-1097-3CE6-2E2D-886E055E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35" y="2898731"/>
            <a:ext cx="2184914" cy="175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3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D716BEC-EA23-4072-8CF0-0FA9FF4D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Quellen im Literaturverzeichnis sollen nach dem </a:t>
            </a:r>
            <a:r>
              <a:rPr lang="de-DE" sz="1400" b="1" dirty="0"/>
              <a:t>APA-Stil</a:t>
            </a:r>
            <a:r>
              <a:rPr lang="de-DE" sz="1400" dirty="0"/>
              <a:t> angegeben werden. </a:t>
            </a:r>
          </a:p>
          <a:p>
            <a:r>
              <a:rPr lang="de-DE" sz="1400" dirty="0"/>
              <a:t>Alphabetische Sortierung, keine Trennung in Bücher, Dissertationsschriften, Journal Artikel, Internetquellen usw.</a:t>
            </a:r>
          </a:p>
          <a:p>
            <a:r>
              <a:rPr lang="de-DE" sz="1400" dirty="0"/>
              <a:t>Bei mehreren Publikationen eines Autors, </a:t>
            </a:r>
            <a:r>
              <a:rPr lang="de-DE" sz="1400" b="1" dirty="0"/>
              <a:t>älteste Quelle </a:t>
            </a:r>
            <a:r>
              <a:rPr lang="de-DE" sz="1400" dirty="0"/>
              <a:t>zuerst nennen.</a:t>
            </a:r>
          </a:p>
          <a:p>
            <a:r>
              <a:rPr lang="de-DE" sz="1400" dirty="0"/>
              <a:t>Bei mehreren Publikationen eines Autors im gleichen Jahr, ergänzen Sie das Jahr um </a:t>
            </a:r>
            <a:r>
              <a:rPr lang="de-DE" sz="1400" b="1" dirty="0"/>
              <a:t>Kleinbuchstaben</a:t>
            </a:r>
            <a:r>
              <a:rPr lang="de-DE" sz="1400" dirty="0"/>
              <a:t> (a, b, c) in der Reihenfolge, wie die Quellen im Text erscheinen (Müller, 2020a; Müller 2020b).</a:t>
            </a:r>
          </a:p>
          <a:p>
            <a:r>
              <a:rPr lang="de-DE" sz="1400" dirty="0"/>
              <a:t>Fehlt in der Literaturquelle die Angabe des Verfassers, des Verlagsortes oder des Verlagsjahres, sind statt dieser die Abkürzungen o. V., o. O., o. J. einzusetzen.</a:t>
            </a:r>
          </a:p>
          <a:p>
            <a:r>
              <a:rPr lang="de-DE" sz="1400" dirty="0"/>
              <a:t>Beispiele für Quellenangaben im Literaturverzeichnis: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AECC25-E0BB-4CCA-9426-43454A2D3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9B54A7-A930-46F6-9A7A-4E38B4A4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671879-D09E-41A4-BBE2-2D856976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Literaturverzeichnis</a:t>
            </a:r>
          </a:p>
        </p:txBody>
      </p:sp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257C1017-10F4-4AA1-A1BF-19C379DB4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74365"/>
              </p:ext>
            </p:extLst>
          </p:nvPr>
        </p:nvGraphicFramePr>
        <p:xfrm>
          <a:off x="1785938" y="3825247"/>
          <a:ext cx="7698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382">
                  <a:extLst>
                    <a:ext uri="{9D8B030D-6E8A-4147-A177-3AD203B41FA5}">
                      <a16:colId xmlns:a16="http://schemas.microsoft.com/office/drawing/2014/main" val="1626054592"/>
                    </a:ext>
                  </a:extLst>
                </a:gridCol>
                <a:gridCol w="5883442">
                  <a:extLst>
                    <a:ext uri="{9D8B030D-6E8A-4147-A177-3AD203B41FA5}">
                      <a16:colId xmlns:a16="http://schemas.microsoft.com/office/drawing/2014/main" val="3753118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Buch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Meffert, H., Burmann, C., Kirchgeorg, M. &amp; Eisenbeiß, M. (2019). </a:t>
                      </a:r>
                      <a:r>
                        <a:rPr lang="de-DE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 – Grundlagen marktorientierter Unternehmensführung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13. Aufl., Wiesbaden: Springer Gabler.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68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latin typeface="+mn-lt"/>
                          <a:cs typeface="Times New Roman" panose="02020603050405020304" pitchFamily="18" charset="0"/>
                        </a:rPr>
                        <a:t>Buchbeitrag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Burmann, C., Meffert, H, &amp; Feddersen, C. (2007). Identitätsbasierte Markenführung. In A. Florack, M.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Scarabis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E.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Primosch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(Hrsg.), </a:t>
                      </a:r>
                      <a:r>
                        <a:rPr lang="de-DE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Psychologie der Markenführung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(S. 3-30). München: Vahlen.</a:t>
                      </a:r>
                      <a:endParaRPr lang="de-D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58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latin typeface="+mn-lt"/>
                          <a:cs typeface="Times New Roman" panose="02020603050405020304" pitchFamily="18" charset="0"/>
                        </a:rPr>
                        <a:t>Zeitschriftenartikel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Melnyk, V., Klein, K. &amp;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Völckner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F. (2012). The Double-Edged Sword of Foreign Brand Names for Companies from Emerging Countries. </a:t>
                      </a:r>
                      <a:r>
                        <a:rPr lang="en-US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 of Marketing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76(6), 21-37.</a:t>
                      </a:r>
                      <a:endParaRPr lang="de-D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78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latin typeface="+mn-lt"/>
                          <a:cs typeface="Times New Roman" panose="02020603050405020304" pitchFamily="18" charset="0"/>
                        </a:rPr>
                        <a:t>Internetquelle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Manager Magazin (2005). </a:t>
                      </a:r>
                      <a:r>
                        <a:rPr lang="de-DE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AEG-Chronik – </a:t>
                      </a:r>
                      <a:r>
                        <a:rPr lang="de-DE" sz="1200" i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Niedergang einer Weltmarke</a:t>
                      </a:r>
                      <a:r>
                        <a:rPr lang="de-DE" sz="12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de-DE" sz="12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http://www.managermagazin.de/unternehmen/artikel/0,2828,389986,00.html</a:t>
                      </a:r>
                      <a:r>
                        <a:rPr lang="de-DE" sz="120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de-D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Zugegriffen: 27. Oktober 2019.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170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258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676B284-21EF-4078-9690-2B3D3027C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2000" b="1" dirty="0"/>
              <a:t>Wir wünschen Ihnen viel Erfolg bei der Erstellung Ihrer Bachelorarbeit!</a:t>
            </a:r>
            <a:endParaRPr lang="de-DE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DDC720-14F8-444E-8368-A8199A6B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1300C0-B56E-4106-80C5-DE0D11B7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BD55DF-3958-4B22-8B21-40638ABEC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AF1DFDB-DEA5-44D6-83C9-241CB32D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930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A3AB70-1272-9E4D-86FD-1338D8569B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altLang="de-DE" dirty="0"/>
              <a:t>Max-von-Laue-Straße 1</a:t>
            </a:r>
          </a:p>
          <a:p>
            <a:r>
              <a:rPr lang="de-DE" altLang="de-DE" dirty="0"/>
              <a:t>Gebäude </a:t>
            </a:r>
            <a:r>
              <a:rPr lang="de-DE" altLang="de-DE" dirty="0" err="1"/>
              <a:t>WiWi</a:t>
            </a:r>
            <a:r>
              <a:rPr lang="de-DE" altLang="de-DE" dirty="0"/>
              <a:t> 2</a:t>
            </a:r>
          </a:p>
          <a:p>
            <a:r>
              <a:rPr lang="de-DE" altLang="de-DE" dirty="0"/>
              <a:t>markstones@uni-bremen.de</a:t>
            </a:r>
          </a:p>
          <a:p>
            <a:r>
              <a:rPr lang="de-DE" altLang="de-DE" dirty="0"/>
              <a:t>0421 218-66572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232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EB5A303-BDB4-4E2D-8990-A3A419E32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b="1" dirty="0"/>
              <a:t>Umfang</a:t>
            </a:r>
            <a:r>
              <a:rPr lang="de-DE" dirty="0"/>
              <a:t> der Bachelorarbeit beträgt </a:t>
            </a:r>
            <a:r>
              <a:rPr lang="de-DE" b="1" dirty="0"/>
              <a:t>25 Seiten </a:t>
            </a:r>
            <a:r>
              <a:rPr lang="de-DE" dirty="0"/>
              <a:t>Text (+/- 10% Abweichung ist zulässig). </a:t>
            </a:r>
          </a:p>
          <a:p>
            <a:endParaRPr lang="de-DE" dirty="0"/>
          </a:p>
          <a:p>
            <a:r>
              <a:rPr lang="de-DE" dirty="0"/>
              <a:t>Wenn der oder die Betreuer/in Ihre Arbeit als </a:t>
            </a:r>
            <a:r>
              <a:rPr lang="de-DE" b="1" dirty="0"/>
              <a:t>empirische Arbeit </a:t>
            </a:r>
            <a:r>
              <a:rPr lang="de-DE" dirty="0"/>
              <a:t>einstuft, beträgt der Umfang </a:t>
            </a:r>
            <a:br>
              <a:rPr lang="de-DE" dirty="0"/>
            </a:br>
            <a:r>
              <a:rPr lang="de-DE" b="1" dirty="0"/>
              <a:t>30 Seiten </a:t>
            </a:r>
            <a:r>
              <a:rPr lang="de-DE" dirty="0"/>
              <a:t>(+/- 10% Abweichung ist zulässig).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Zum Umfang von 25/ 30 Seiten zählt der gesamte Text der Bachelorarbeit </a:t>
            </a:r>
            <a:r>
              <a:rPr lang="de-DE" b="1" dirty="0"/>
              <a:t>inkl. der Abbildungen und Tabellen</a:t>
            </a:r>
            <a:r>
              <a:rPr lang="de-DE" dirty="0"/>
              <a:t> im Text.</a:t>
            </a:r>
          </a:p>
          <a:p>
            <a:endParaRPr lang="de-DE" dirty="0"/>
          </a:p>
          <a:p>
            <a:r>
              <a:rPr lang="de-DE" dirty="0"/>
              <a:t>Zum Umfang von 25/ 30 Seiten zählen </a:t>
            </a:r>
            <a:r>
              <a:rPr lang="de-DE" b="1" i="1" dirty="0"/>
              <a:t>nicht</a:t>
            </a:r>
            <a:r>
              <a:rPr lang="de-DE" dirty="0"/>
              <a:t> Deckblatt, Inhaltsverzeichnis, Abbildungs-, Tabellen- und Symbol- / Abkürzungsverzeichnis, Anhang, Literaturverzeichnis, Eidesstattliche Erklärung.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C9DD07-6AEC-47C0-800E-36876EB1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7395AB-1F8B-44E1-BD9F-0085AD08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1F86BF0-71D5-4B52-9178-DD2249E2A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B1BE6F3-8116-4A15-A466-85696CBE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Umfang der Bachelorarbeit</a:t>
            </a:r>
          </a:p>
        </p:txBody>
      </p:sp>
    </p:spTree>
    <p:extLst>
      <p:ext uri="{BB962C8B-B14F-4D97-AF65-F5344CB8AC3E}">
        <p14:creationId xmlns:p14="http://schemas.microsoft.com/office/powerpoint/2010/main" val="265586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A61B06B-0AF3-2C4B-9FDC-C9D0F718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038" y="1969048"/>
            <a:ext cx="8040688" cy="601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b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81981DD-E85B-A048-8EA6-9C9FAF34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201" y="2075486"/>
            <a:ext cx="8483600" cy="198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marL="342900" indent="-3429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30000"/>
              </a:spcBef>
            </a:pPr>
            <a:r>
              <a:rPr lang="de-DE" altLang="de-DE" sz="2000" dirty="0">
                <a:solidFill>
                  <a:schemeClr val="bg1"/>
                </a:solidFill>
              </a:rPr>
              <a:t>Aufbau und wichtige Bestandteile der Arbeit</a:t>
            </a:r>
          </a:p>
          <a:p>
            <a:pPr lvl="2" eaLnBrk="1" hangingPunct="1">
              <a:spcBef>
                <a:spcPct val="30000"/>
              </a:spcBef>
            </a:pPr>
            <a:endParaRPr lang="de-DE" altLang="de-DE" sz="2000" dirty="0">
              <a:solidFill>
                <a:schemeClr val="bg1"/>
              </a:solidFill>
            </a:endParaRPr>
          </a:p>
          <a:p>
            <a:pPr lvl="2" eaLnBrk="1" hangingPunct="1">
              <a:spcBef>
                <a:spcPct val="30000"/>
              </a:spcBef>
            </a:pPr>
            <a:r>
              <a:rPr lang="de-DE" altLang="de-DE" sz="2000" dirty="0">
                <a:solidFill>
                  <a:schemeClr val="tx1"/>
                </a:solidFill>
              </a:rPr>
              <a:t>Formatvorgaben</a:t>
            </a:r>
          </a:p>
          <a:p>
            <a:pPr lvl="2" eaLnBrk="1" hangingPunct="1">
              <a:spcBef>
                <a:spcPct val="30000"/>
              </a:spcBef>
            </a:pPr>
            <a:endParaRPr lang="de-DE" altLang="de-DE" sz="2000" dirty="0">
              <a:solidFill>
                <a:schemeClr val="bg1"/>
              </a:solidFill>
            </a:endParaRPr>
          </a:p>
          <a:p>
            <a:pPr lvl="2" eaLnBrk="1" hangingPunct="1">
              <a:spcBef>
                <a:spcPct val="30000"/>
              </a:spcBef>
            </a:pPr>
            <a:r>
              <a:rPr lang="de-DE" altLang="de-DE" sz="2000" dirty="0">
                <a:solidFill>
                  <a:schemeClr val="tx1"/>
                </a:solidFill>
              </a:rPr>
              <a:t>Zitation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46E58A-55D5-9946-BFED-EF19FD7F3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201" y="1753148"/>
            <a:ext cx="447675" cy="431800"/>
          </a:xfrm>
          <a:prstGeom prst="rect">
            <a:avLst/>
          </a:prstGeom>
          <a:solidFill>
            <a:srgbClr val="E84B0A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CC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302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E976E77-071D-4B65-85B7-BF45214D03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1600" dirty="0"/>
              <a:t>Deckblatt</a:t>
            </a:r>
          </a:p>
          <a:p>
            <a:r>
              <a:rPr lang="de-DE" sz="1600" dirty="0"/>
              <a:t>(Gender-Disclaimer)</a:t>
            </a:r>
          </a:p>
          <a:p>
            <a:r>
              <a:rPr lang="de-DE" sz="1600" dirty="0"/>
              <a:t>Inhaltsverzeichnis</a:t>
            </a:r>
          </a:p>
          <a:p>
            <a:r>
              <a:rPr lang="de-DE" sz="1600" dirty="0"/>
              <a:t>Abbildungsverzeichnis</a:t>
            </a:r>
          </a:p>
          <a:p>
            <a:r>
              <a:rPr lang="de-DE" sz="1600" dirty="0"/>
              <a:t>Tabellenverzeichnis</a:t>
            </a:r>
          </a:p>
          <a:p>
            <a:r>
              <a:rPr lang="de-DE" sz="1600" dirty="0"/>
              <a:t>Symbol- / Abkürzungsverzeichnis</a:t>
            </a:r>
          </a:p>
          <a:p>
            <a:r>
              <a:rPr lang="de-DE" sz="1600" dirty="0"/>
              <a:t>Text</a:t>
            </a:r>
          </a:p>
          <a:p>
            <a:r>
              <a:rPr lang="de-DE" sz="1600" dirty="0"/>
              <a:t>Anhang</a:t>
            </a:r>
          </a:p>
          <a:p>
            <a:r>
              <a:rPr lang="de-DE" sz="1600" dirty="0"/>
              <a:t>Literaturverzeichnis</a:t>
            </a:r>
          </a:p>
          <a:p>
            <a:r>
              <a:rPr lang="de-DE" sz="1600" dirty="0"/>
              <a:t>Eidesstattliche Erklärung</a:t>
            </a:r>
          </a:p>
          <a:p>
            <a:endParaRPr lang="de-DE" sz="16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E2FDDF-EFFF-4BFA-B9D8-CAD19026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32D95C-D6B1-45C5-917B-17183771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E42B780-F26D-4819-84DB-95D79B15BD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596D16B-7B6B-4A8D-9F07-7B8A10EE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der Arbeit</a:t>
            </a:r>
          </a:p>
        </p:txBody>
      </p:sp>
    </p:spTree>
    <p:extLst>
      <p:ext uri="{BB962C8B-B14F-4D97-AF65-F5344CB8AC3E}">
        <p14:creationId xmlns:p14="http://schemas.microsoft.com/office/powerpoint/2010/main" val="240704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660374F-D861-4FFE-85CE-B08D1B6F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7DE24F-EC98-4F6A-BB0B-D82E9000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3F2527-599C-479F-9931-1546D76F0F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EA08EFA-F0A5-4CFC-8BD6-DF351A79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Beispielhafte Gliederung einer Bachelorarbeit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0AC4474-420D-4D1D-84EE-67DCB08B7AB9}"/>
              </a:ext>
            </a:extLst>
          </p:cNvPr>
          <p:cNvSpPr txBox="1"/>
          <p:nvPr/>
        </p:nvSpPr>
        <p:spPr>
          <a:xfrm>
            <a:off x="5969559" y="1997839"/>
            <a:ext cx="5652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sz="1200" dirty="0">
              <a:latin typeface="+mn-lt"/>
              <a:cs typeface="Calibri" panose="020F0502020204030204" pitchFamily="34" charset="0"/>
            </a:endParaRPr>
          </a:p>
          <a:p>
            <a:pPr algn="l"/>
            <a:r>
              <a:rPr lang="de-DE" sz="1200" b="1" dirty="0">
                <a:latin typeface="+mn-lt"/>
                <a:cs typeface="Calibri" panose="020F0502020204030204" pitchFamily="34" charset="0"/>
              </a:rPr>
              <a:t>Einleitung: </a:t>
            </a:r>
            <a:r>
              <a:rPr lang="de-DE" sz="1200" dirty="0">
                <a:latin typeface="+mn-lt"/>
                <a:cs typeface="Calibri" panose="020F0502020204030204" pitchFamily="34" charset="0"/>
              </a:rPr>
              <a:t>Einführung in das Thema, Darstellung der Problematik und Relevanz des Themas, Aufzeigen der Zielsetzung und Forschungsfragen, Aufzeigen des Aufbaus des Arbeit</a:t>
            </a:r>
          </a:p>
          <a:p>
            <a:pPr algn="l"/>
            <a:endParaRPr lang="de-DE" sz="1200" dirty="0">
              <a:latin typeface="+mn-lt"/>
              <a:cs typeface="Calibri" panose="020F0502020204030204" pitchFamily="34" charset="0"/>
            </a:endParaRPr>
          </a:p>
          <a:p>
            <a:pPr algn="l"/>
            <a:r>
              <a:rPr lang="de-DE" sz="1200" b="1" dirty="0">
                <a:latin typeface="+mn-lt"/>
                <a:cs typeface="Calibri" panose="020F0502020204030204" pitchFamily="34" charset="0"/>
              </a:rPr>
              <a:t>Theoretische Grundlagen: </a:t>
            </a:r>
            <a:r>
              <a:rPr lang="de-DE" sz="1200" dirty="0">
                <a:latin typeface="+mn-lt"/>
                <a:cs typeface="Calibri" panose="020F0502020204030204" pitchFamily="34" charset="0"/>
              </a:rPr>
              <a:t>Darstellung aller theoretischen Grundlagen, die für das Verständnis der Arbeit notwendig sind.</a:t>
            </a:r>
          </a:p>
          <a:p>
            <a:pPr algn="l"/>
            <a:endParaRPr lang="de-DE" sz="1200" dirty="0">
              <a:latin typeface="+mn-lt"/>
              <a:cs typeface="Calibri" panose="020F0502020204030204" pitchFamily="34" charset="0"/>
            </a:endParaRPr>
          </a:p>
          <a:p>
            <a:pPr algn="l"/>
            <a:r>
              <a:rPr lang="de-DE" sz="1200" b="1" dirty="0">
                <a:latin typeface="+mn-lt"/>
                <a:cs typeface="Calibri" panose="020F0502020204030204" pitchFamily="34" charset="0"/>
              </a:rPr>
              <a:t>Hauptteil: </a:t>
            </a:r>
            <a:r>
              <a:rPr lang="de-DE" sz="1200" dirty="0">
                <a:latin typeface="+mn-lt"/>
                <a:cs typeface="Calibri" panose="020F0502020204030204" pitchFamily="34" charset="0"/>
              </a:rPr>
              <a:t>Darstellung der Ergebnisse zur Beantwortung der Forschungsfragen. Weitere Unterkapitel des Hauptteils könnten sein: Methodik, Ergebnisse, Diskussion, Handlungsempfehlungen. </a:t>
            </a:r>
          </a:p>
          <a:p>
            <a:pPr algn="l"/>
            <a:r>
              <a:rPr lang="de-DE" sz="1200" u="sng" dirty="0">
                <a:latin typeface="+mn-lt"/>
                <a:cs typeface="Calibri" panose="020F0502020204030204" pitchFamily="34" charset="0"/>
              </a:rPr>
              <a:t>Sprechen Sie den Aufbau des Hauptteils mit Ihrem Betreuer/ Ihrer Betreuerin ab.</a:t>
            </a:r>
          </a:p>
          <a:p>
            <a:pPr algn="l"/>
            <a:endParaRPr lang="de-DE" sz="1200" dirty="0">
              <a:latin typeface="+mn-lt"/>
              <a:cs typeface="Calibri" panose="020F0502020204030204" pitchFamily="34" charset="0"/>
            </a:endParaRPr>
          </a:p>
          <a:p>
            <a:pPr algn="l"/>
            <a:r>
              <a:rPr lang="de-DE" sz="1200" b="1" dirty="0">
                <a:latin typeface="+mn-lt"/>
                <a:cs typeface="Calibri" panose="020F0502020204030204" pitchFamily="34" charset="0"/>
              </a:rPr>
              <a:t>Fazit: </a:t>
            </a:r>
            <a:r>
              <a:rPr lang="de-DE" sz="1200" dirty="0">
                <a:latin typeface="+mn-lt"/>
                <a:cs typeface="Calibri" panose="020F0502020204030204" pitchFamily="34" charset="0"/>
              </a:rPr>
              <a:t>Zusammenfassung der Arbeit. Weitere Unterkapitel des Fazits könnten sein: Limitationen, zukünftiger Forschung.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360457-4E48-44DE-8E91-12B1CB44F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37" y="2225286"/>
            <a:ext cx="4829603" cy="2673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646E1E7A-BCA0-47C2-898B-C7405C201E4B}"/>
              </a:ext>
            </a:extLst>
          </p:cNvPr>
          <p:cNvSpPr/>
          <p:nvPr/>
        </p:nvSpPr>
        <p:spPr>
          <a:xfrm flipH="1">
            <a:off x="5669627" y="3045126"/>
            <a:ext cx="264801" cy="1147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4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68B201-AB6C-4BC5-8E48-0B779F3B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093624-2873-4106-90E0-B450AE02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20136EC-B7D5-458D-99C5-CC0D67F2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Deckblatt Mustervorlage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E90B3FF-E45A-43C1-8FAF-DBB8C50A4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783" y="1067503"/>
            <a:ext cx="3619999" cy="51367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186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768C9F1-28D8-42F2-B6A4-4B8DC2EF7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Entscheiden Sie bitte, ob Sie in Ihrer Arbeit (A) eine geschlechtergerechte Sprache oder (B) das generische Maskulinum wählen.</a:t>
            </a:r>
          </a:p>
          <a:p>
            <a:pPr lvl="1"/>
            <a:r>
              <a:rPr lang="de-DE" sz="1200" dirty="0"/>
              <a:t>Haben Sie sich für eine Variante entschieden, bleiben Sie in der Umsetzung bitte </a:t>
            </a:r>
            <a:r>
              <a:rPr lang="de-DE" sz="1200" b="1" dirty="0"/>
              <a:t>konsistent</a:t>
            </a:r>
            <a:r>
              <a:rPr lang="de-DE" sz="1200" dirty="0"/>
              <a:t>.</a:t>
            </a:r>
          </a:p>
          <a:p>
            <a:pPr marL="457200" lvl="1" indent="0">
              <a:buNone/>
            </a:pPr>
            <a:endParaRPr lang="de-DE" sz="1200" dirty="0"/>
          </a:p>
          <a:p>
            <a:r>
              <a:rPr lang="de-DE" sz="1400" b="1" dirty="0"/>
              <a:t>(A) Geschlechtergerechte Sprache, i.e. „Gendern“:</a:t>
            </a:r>
          </a:p>
          <a:p>
            <a:pPr lvl="1"/>
            <a:r>
              <a:rPr lang="de-DE" sz="1200" dirty="0"/>
              <a:t>Formulierungsvorschläge für verschiedene Formen geschlechtersensibler Schreibweisen hat die Landeskonferenz der Frauenbeauftragten im Land Bremen zusammen mit der Landesrektor*</a:t>
            </a:r>
            <a:r>
              <a:rPr lang="de-DE" sz="1200" dirty="0" err="1"/>
              <a:t>innenkonferenz</a:t>
            </a:r>
            <a:r>
              <a:rPr lang="de-DE" sz="1200" dirty="0"/>
              <a:t> in einer Broschüre zusammengestellt</a:t>
            </a:r>
            <a:r>
              <a:rPr lang="de-DE" sz="1200" baseline="30000" dirty="0"/>
              <a:t>1</a:t>
            </a:r>
            <a:r>
              <a:rPr lang="de-DE" sz="1200" dirty="0"/>
              <a:t>. Der Akademische Senat der Universität Bremen empfiehlt ausdrücklich die Nutzung dieser Orientierungshilfe: </a:t>
            </a:r>
          </a:p>
          <a:p>
            <a:pPr lvl="2"/>
            <a:r>
              <a:rPr lang="de-DE" sz="900" dirty="0">
                <a:hlinkClick r:id="rId2"/>
              </a:rPr>
              <a:t>https://www.uni-bremen.de/fileadmin/user_upload/sites/chancengleichheit/dokumente_allgemein/geschlechtergerechte_sprache/OrientierungshilfeFuerGendergerechteSprache.pdf</a:t>
            </a:r>
            <a:endParaRPr lang="de-DE" sz="900" dirty="0"/>
          </a:p>
          <a:p>
            <a:pPr lvl="1"/>
            <a:r>
              <a:rPr lang="de-DE" sz="1100" dirty="0"/>
              <a:t>Beispiel 1: Die Mitarbeiterinnen und Mitarbeiter können sich bis zum 1. September anmelden. (Aufzählung)</a:t>
            </a:r>
          </a:p>
          <a:p>
            <a:pPr lvl="1"/>
            <a:r>
              <a:rPr lang="de-DE" sz="1100" dirty="0"/>
              <a:t>Beispiel 2: Die Mitarbeiter*innen können sich bis zum 1. September anmelden. (Gender-Sternchen)</a:t>
            </a:r>
          </a:p>
          <a:p>
            <a:pPr lvl="1"/>
            <a:r>
              <a:rPr lang="de-DE" sz="1100" dirty="0"/>
              <a:t>Beispiel 3: Die Mitarbeitenden können sich bis zum 1. September anmelden. (geschlechtsneutral)</a:t>
            </a:r>
          </a:p>
          <a:p>
            <a:pPr lvl="1"/>
            <a:endParaRPr lang="de-DE" sz="1100" dirty="0"/>
          </a:p>
          <a:p>
            <a:r>
              <a:rPr lang="de-DE" sz="1400" b="1" dirty="0"/>
              <a:t>(B) Generisches Maskulinum:</a:t>
            </a:r>
          </a:p>
          <a:p>
            <a:pPr lvl="1"/>
            <a:r>
              <a:rPr lang="de-DE" sz="1200" dirty="0"/>
              <a:t>Sollten Sie das generische Maskulinum in Ihrer Arbeit benutzen wollen, fügen Sie Ihrer Arbeit ein Gender-Disclaimer bei. </a:t>
            </a:r>
          </a:p>
          <a:p>
            <a:pPr lvl="1"/>
            <a:r>
              <a:rPr lang="de-DE" sz="1200" dirty="0"/>
              <a:t>Dieser wird VOR das Inhaltsverzeichnis platziert (römische Seitenzahl) und muss nicht ins Inhaltsverzeichnis aufgenommen werden.</a:t>
            </a:r>
          </a:p>
          <a:p>
            <a:pPr lvl="1"/>
            <a:r>
              <a:rPr lang="de-DE" sz="1200" dirty="0"/>
              <a:t>Folgenden </a:t>
            </a:r>
            <a:r>
              <a:rPr lang="de-DE" sz="1200" b="1" dirty="0"/>
              <a:t>Mustertext</a:t>
            </a:r>
            <a:r>
              <a:rPr lang="de-DE" sz="1200" dirty="0"/>
              <a:t> können Sie hierfür verwenden:</a:t>
            </a:r>
          </a:p>
          <a:p>
            <a:pPr lvl="2"/>
            <a:r>
              <a:rPr lang="de-DE" sz="1100" dirty="0"/>
              <a:t>„Die in der Abschlussarbeit gewählte männliche Form bezieht sich immer zugleich auf weibliche, männliche und diverse Personen.“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B6A364-5308-422F-9176-D64B8FED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5B5E0B-CAE8-43F4-9EAC-5345C30A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D5DCE-121B-AE49-85AC-ED4209D3CA4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129F769-EDB7-45E4-BDFB-401A9384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Geschlechtergerechte Sprache &amp; Gender-Disclaimer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7247A027-0B87-47AE-88B2-A15F841922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5938" y="6059492"/>
            <a:ext cx="9567862" cy="304800"/>
          </a:xfrm>
        </p:spPr>
        <p:txBody>
          <a:bodyPr/>
          <a:lstStyle/>
          <a:p>
            <a:r>
              <a:rPr lang="de-DE" sz="1000" baseline="30000" dirty="0"/>
              <a:t>1</a:t>
            </a:r>
            <a:r>
              <a:rPr lang="de-DE" sz="1000" dirty="0"/>
              <a:t>https://www.uni-bremen.de/chancengleichheit/profil/geschlechtergerechte-sprache</a:t>
            </a:r>
          </a:p>
        </p:txBody>
      </p:sp>
    </p:spTree>
    <p:extLst>
      <p:ext uri="{BB962C8B-B14F-4D97-AF65-F5344CB8AC3E}">
        <p14:creationId xmlns:p14="http://schemas.microsoft.com/office/powerpoint/2010/main" val="325369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D5F8ECC-7D15-4925-B1BF-0325972D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5"/>
            <a:ext cx="6559421" cy="4297363"/>
          </a:xfrm>
        </p:spPr>
        <p:txBody>
          <a:bodyPr/>
          <a:lstStyle/>
          <a:p>
            <a:r>
              <a:rPr lang="de-DE" sz="1400" dirty="0"/>
              <a:t>Im Anhang werden alle Abbildungen, Tabellen und Dokumente aufgeführt, die für das Verständnis Ihrer Arbeit wichtig sind, aber nicht Teil des Haupttextes sind. </a:t>
            </a:r>
          </a:p>
          <a:p>
            <a:pPr lvl="1"/>
            <a:r>
              <a:rPr lang="de-DE" sz="1200" dirty="0"/>
              <a:t>In der Regel handelt es sich dabei vor allem um umfangreiche Dokumente, wie z. B. Interviewprotokolle oder Fragebögen.</a:t>
            </a:r>
          </a:p>
          <a:p>
            <a:r>
              <a:rPr lang="de-DE" sz="1400" dirty="0"/>
              <a:t>Analog zu Abbildungen und Tabellen werden auch Anhänge nummeriert, beschriftet </a:t>
            </a:r>
            <a:r>
              <a:rPr lang="de-DE" sz="1400" b="1" dirty="0"/>
              <a:t>(oben) </a:t>
            </a:r>
            <a:r>
              <a:rPr lang="de-DE" sz="1400" dirty="0"/>
              <a:t>und mit Quellen versehen.</a:t>
            </a:r>
          </a:p>
          <a:p>
            <a:pPr lvl="1"/>
            <a:r>
              <a:rPr lang="de-DE" sz="1200" dirty="0"/>
              <a:t>Die Quellen, die in Anhängen zitiert werden, müssen im Literaturverzeichnis angegeben werden.</a:t>
            </a:r>
          </a:p>
          <a:p>
            <a:r>
              <a:rPr lang="de-DE" sz="1400" dirty="0"/>
              <a:t>Auf alle Anhänge muss im Text verwiesen werden.</a:t>
            </a:r>
          </a:p>
          <a:p>
            <a:pPr lvl="1"/>
            <a:r>
              <a:rPr lang="de-DE" sz="1200" dirty="0"/>
              <a:t>Beispiel: Mit der Vorgehensweise konnten insgesamt 612 Beiträge identifiziert werden (siehe Anhang 1).</a:t>
            </a:r>
          </a:p>
          <a:p>
            <a:pPr marL="457200" lvl="1" indent="0">
              <a:buNone/>
            </a:pPr>
            <a:endParaRPr lang="de-DE" sz="1200" dirty="0"/>
          </a:p>
          <a:p>
            <a:pPr marL="457200" lvl="1" indent="0">
              <a:buNone/>
            </a:pPr>
            <a:endParaRPr lang="de-DE" sz="1200" dirty="0"/>
          </a:p>
          <a:p>
            <a:r>
              <a:rPr lang="de-DE" sz="1400" dirty="0"/>
              <a:t>Bei besonders umfangreichen Anhängen sollten Sie Ihrer Arbeit ein </a:t>
            </a:r>
            <a:r>
              <a:rPr lang="de-DE" sz="1400" b="1" dirty="0"/>
              <a:t>Anhangsverzeichnis</a:t>
            </a:r>
            <a:r>
              <a:rPr lang="de-DE" sz="1400" dirty="0"/>
              <a:t> beifügen.</a:t>
            </a:r>
          </a:p>
          <a:p>
            <a:pPr lvl="1"/>
            <a:r>
              <a:rPr lang="de-DE" sz="1200" dirty="0"/>
              <a:t>Das Anhangsverzeichnis ist eine Übersicht aller Anhänge und wird </a:t>
            </a:r>
            <a:r>
              <a:rPr lang="de-DE" sz="1200" b="1" dirty="0"/>
              <a:t>zu Beginn </a:t>
            </a:r>
            <a:r>
              <a:rPr lang="de-DE" sz="1200" dirty="0"/>
              <a:t>des Anhangs platziert.</a:t>
            </a:r>
          </a:p>
          <a:p>
            <a:pPr lvl="1"/>
            <a:r>
              <a:rPr lang="de-DE" sz="1200" dirty="0"/>
              <a:t>Dieses ist analog zum Abbildungs-/ Tabellenverzeichnis zu formatieren:</a:t>
            </a:r>
          </a:p>
          <a:p>
            <a:pPr lvl="1"/>
            <a:endParaRPr lang="de-DE" sz="1200" dirty="0"/>
          </a:p>
          <a:p>
            <a:pPr lvl="1"/>
            <a:endParaRPr lang="de-DE" sz="1200" dirty="0"/>
          </a:p>
          <a:p>
            <a:pPr lvl="1"/>
            <a:endParaRPr lang="de-DE" sz="1200" dirty="0"/>
          </a:p>
          <a:p>
            <a:pPr lvl="1"/>
            <a:endParaRPr lang="de-DE" sz="1200" dirty="0"/>
          </a:p>
          <a:p>
            <a:pPr lvl="1"/>
            <a:endParaRPr lang="de-DE" sz="12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71BCC6-9E16-4931-A273-E196F264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B85E05-40B6-442B-AD41-7BDF6FEA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0B3B-EDEF-F247-9795-6A9D97EC4BE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AEDF8EC-4754-4D9F-8E3F-4C85D67D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2D2A510-3BCE-41A7-A45B-726026F02141}"/>
              </a:ext>
            </a:extLst>
          </p:cNvPr>
          <p:cNvGrpSpPr/>
          <p:nvPr/>
        </p:nvGrpSpPr>
        <p:grpSpPr>
          <a:xfrm>
            <a:off x="7457779" y="1852337"/>
            <a:ext cx="4394152" cy="1863560"/>
            <a:chOff x="2212465" y="3168840"/>
            <a:chExt cx="4394152" cy="1863560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486114F-6B17-45D3-8169-2A7E483D9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3735" y="3487102"/>
              <a:ext cx="3670084" cy="15452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DF2CB66-A3AF-4851-BEAF-36E958DDB0BB}"/>
                </a:ext>
              </a:extLst>
            </p:cNvPr>
            <p:cNvSpPr txBox="1"/>
            <p:nvPr/>
          </p:nvSpPr>
          <p:spPr>
            <a:xfrm>
              <a:off x="2212465" y="3168840"/>
              <a:ext cx="43941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Anhang 1: Modell der Consumer Decision Journey. (Court et al., 2009, S. 20)</a:t>
              </a:r>
            </a:p>
            <a:p>
              <a:endParaRPr lang="de-DE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05FA8E60-05BC-4B11-9FFA-1A5C23BDC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891" y="4768534"/>
            <a:ext cx="3871800" cy="9925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3208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565656"/>
      </a:dk2>
      <a:lt2>
        <a:srgbClr val="E7E6E6"/>
      </a:lt2>
      <a:accent1>
        <a:srgbClr val="565656"/>
      </a:accent1>
      <a:accent2>
        <a:srgbClr val="E73F0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vorlage Markstones 1" id="{9FD4F4E6-0189-B343-B5CF-54E0DDDDCF9B}" vid="{825397E8-C0C1-5347-BC74-15B17D59A98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2084</Words>
  <Application>Microsoft Office PowerPoint</Application>
  <PresentationFormat>Breitbild</PresentationFormat>
  <Paragraphs>228</Paragraphs>
  <Slides>22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</vt:lpstr>
      <vt:lpstr>PowerPoint-Präsentation</vt:lpstr>
      <vt:lpstr>Bachelorarbeiten am markstones Institut</vt:lpstr>
      <vt:lpstr>Umfang der Bachelorarbeit</vt:lpstr>
      <vt:lpstr>PowerPoint-Präsentation</vt:lpstr>
      <vt:lpstr>Aufbau der Arbeit</vt:lpstr>
      <vt:lpstr>Beispielhafte Gliederung einer Bachelorarbeit</vt:lpstr>
      <vt:lpstr>Deckblatt Mustervorlage</vt:lpstr>
      <vt:lpstr>Geschlechtergerechte Sprache &amp; Gender-Disclaimer</vt:lpstr>
      <vt:lpstr>Anhang</vt:lpstr>
      <vt:lpstr>Bei der Nutzung KI-basierter Anwendungen ist dies in der Eigenständig-keitserklärung anzugeben und im Anhang zu dokumentieren</vt:lpstr>
      <vt:lpstr>Grenzen und Regelungen der KI-Nutzung  </vt:lpstr>
      <vt:lpstr>PowerPoint-Präsentation</vt:lpstr>
      <vt:lpstr>Formatierung des Textes</vt:lpstr>
      <vt:lpstr>Formatierung der Abbildungs-, Tabellen-, Abkürzungs- &amp; Symbolverzeichnisse</vt:lpstr>
      <vt:lpstr>Formatierung von Abbildungen/ Tabellen</vt:lpstr>
      <vt:lpstr>PowerPoint-Präsentation</vt:lpstr>
      <vt:lpstr>Zitation im Text</vt:lpstr>
      <vt:lpstr>Anmerkungen Zitation im Text</vt:lpstr>
      <vt:lpstr>Zitation von Abbildungen und Tabellen</vt:lpstr>
      <vt:lpstr>Literaturverzeichnis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Richtlinien Bachelorarbeiten</dc:title>
  <dc:creator>markstones Institute</dc:creator>
  <cp:lastModifiedBy>Jessica Tichonof</cp:lastModifiedBy>
  <cp:revision>193</cp:revision>
  <cp:lastPrinted>2019-08-15T13:55:35Z</cp:lastPrinted>
  <dcterms:created xsi:type="dcterms:W3CDTF">2018-09-28T09:35:22Z</dcterms:created>
  <dcterms:modified xsi:type="dcterms:W3CDTF">2024-12-20T07:34:20Z</dcterms:modified>
</cp:coreProperties>
</file>